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lear Sans Regular" charset="1" panose="020B0503030202020304"/>
      <p:regular r:id="rId11"/>
    </p:embeddedFont>
    <p:embeddedFont>
      <p:font typeface="Clear Sans Regular Bold" charset="1" panose="020B0603030202020304"/>
      <p:regular r:id="rId12"/>
    </p:embeddedFont>
    <p:embeddedFont>
      <p:font typeface="Clear Sans Regular Italics" charset="1" panose="020B0503030202090304"/>
      <p:regular r:id="rId13"/>
    </p:embeddedFont>
    <p:embeddedFont>
      <p:font typeface="Clear Sans Regular Bold Italics" charset="1" panose="020B0603030202090304"/>
      <p:regular r:id="rId14"/>
    </p:embeddedFont>
    <p:embeddedFont>
      <p:font typeface="Big Shoulders Display" charset="1" panose="00000000000000000000"/>
      <p:regular r:id="rId15"/>
    </p:embeddedFont>
    <p:embeddedFont>
      <p:font typeface="Big Shoulders Display Bold" charset="1" panose="00000000000000000000"/>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8.jpe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41.png" Type="http://schemas.openxmlformats.org/officeDocument/2006/relationships/image"/><Relationship Id="rId5" Target="../media/image42.jpeg" Type="http://schemas.openxmlformats.org/officeDocument/2006/relationships/image"/><Relationship Id="rId6" Target="../media/image4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1.png" Type="http://schemas.openxmlformats.org/officeDocument/2006/relationships/image"/><Relationship Id="rId7" Target="../media/image44.png" Type="http://schemas.openxmlformats.org/officeDocument/2006/relationships/image"/><Relationship Id="rId8" Target="../media/image45.jpeg" Type="http://schemas.openxmlformats.org/officeDocument/2006/relationships/image"/><Relationship Id="rId9"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1.png" Type="http://schemas.openxmlformats.org/officeDocument/2006/relationships/image"/><Relationship Id="rId7" Target="../media/image47.png" Type="http://schemas.openxmlformats.org/officeDocument/2006/relationships/image"/><Relationship Id="rId8" Target="../media/image4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11" Target="../media/image22.jpeg" Type="http://schemas.openxmlformats.org/officeDocument/2006/relationships/image"/><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18.jpe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5.jpeg" Type="http://schemas.openxmlformats.org/officeDocument/2006/relationships/image"/><Relationship Id="rId5" Target="../media/image3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415" r="34" b="0"/>
          <a:stretch>
            <a:fillRect/>
          </a:stretch>
        </p:blipFill>
        <p:spPr>
          <a:xfrm flipH="false" flipV="false" rot="-5400000">
            <a:off x="-77410" y="-1950697"/>
            <a:ext cx="18442820" cy="1837263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8261422" y="1350244"/>
            <a:ext cx="1765157" cy="1765157"/>
          </a:xfrm>
          <a:prstGeom prst="rect">
            <a:avLst/>
          </a:prstGeom>
        </p:spPr>
      </p:pic>
      <p:sp>
        <p:nvSpPr>
          <p:cNvPr name="TextBox 5" id="5"/>
          <p:cNvSpPr txBox="true"/>
          <p:nvPr/>
        </p:nvSpPr>
        <p:spPr>
          <a:xfrm rot="0">
            <a:off x="3309661" y="3505925"/>
            <a:ext cx="11668679" cy="993775"/>
          </a:xfrm>
          <a:prstGeom prst="rect">
            <a:avLst/>
          </a:prstGeom>
        </p:spPr>
        <p:txBody>
          <a:bodyPr anchor="t" rtlCol="false" tIns="0" lIns="0" bIns="0" rIns="0">
            <a:spAutoFit/>
          </a:bodyPr>
          <a:lstStyle/>
          <a:p>
            <a:pPr algn="ctr" marL="0" indent="0" lvl="0">
              <a:lnSpc>
                <a:spcPts val="7700"/>
              </a:lnSpc>
              <a:spcBef>
                <a:spcPct val="0"/>
              </a:spcBef>
            </a:pPr>
            <a:r>
              <a:rPr lang="en-US" sz="7000">
                <a:solidFill>
                  <a:srgbClr val="FFFFFF"/>
                </a:solidFill>
                <a:latin typeface="Hammersmith One"/>
              </a:rPr>
              <a:t>IoT Based Smart Aquarium</a:t>
            </a:r>
          </a:p>
        </p:txBody>
      </p:sp>
      <p:sp>
        <p:nvSpPr>
          <p:cNvPr name="TextBox 6" id="6"/>
          <p:cNvSpPr txBox="true"/>
          <p:nvPr/>
        </p:nvSpPr>
        <p:spPr>
          <a:xfrm rot="0">
            <a:off x="5508317" y="4649631"/>
            <a:ext cx="7355997" cy="4572000"/>
          </a:xfrm>
          <a:prstGeom prst="rect">
            <a:avLst/>
          </a:prstGeom>
        </p:spPr>
        <p:txBody>
          <a:bodyPr anchor="t" rtlCol="false" tIns="0" lIns="0" bIns="0" rIns="0">
            <a:spAutoFit/>
          </a:bodyPr>
          <a:lstStyle/>
          <a:p>
            <a:pPr algn="ctr">
              <a:lnSpc>
                <a:spcPts val="3600"/>
              </a:lnSpc>
            </a:pPr>
            <a:r>
              <a:rPr lang="en-US" sz="3000">
                <a:solidFill>
                  <a:srgbClr val="FFFFFF"/>
                </a:solidFill>
                <a:latin typeface="Clear Sans Regular"/>
              </a:rPr>
              <a:t>by Group 8 (IoTians)</a:t>
            </a:r>
          </a:p>
          <a:p>
            <a:pPr algn="ctr">
              <a:lnSpc>
                <a:spcPts val="3600"/>
              </a:lnSpc>
            </a:pPr>
            <a:r>
              <a:rPr lang="en-US" sz="3000">
                <a:solidFill>
                  <a:srgbClr val="FFFFFF"/>
                </a:solidFill>
                <a:latin typeface="Clear Sans Regular"/>
              </a:rPr>
              <a:t>Group Members :-</a:t>
            </a:r>
          </a:p>
          <a:p>
            <a:pPr algn="ctr">
              <a:lnSpc>
                <a:spcPts val="3600"/>
              </a:lnSpc>
            </a:pPr>
            <a:r>
              <a:rPr lang="en-US" sz="3000">
                <a:solidFill>
                  <a:srgbClr val="FFFFFF"/>
                </a:solidFill>
                <a:latin typeface="Clear Sans Regular"/>
              </a:rPr>
              <a:t>Aryan Kumar - 190185</a:t>
            </a:r>
          </a:p>
          <a:p>
            <a:pPr algn="ctr">
              <a:lnSpc>
                <a:spcPts val="3600"/>
              </a:lnSpc>
            </a:pPr>
            <a:r>
              <a:rPr lang="en-US" sz="3000">
                <a:solidFill>
                  <a:srgbClr val="FFFFFF"/>
                </a:solidFill>
                <a:latin typeface="Clear Sans Regular"/>
              </a:rPr>
              <a:t>Naveen Kumar Mathur - 190535 </a:t>
            </a:r>
          </a:p>
          <a:p>
            <a:pPr algn="ctr">
              <a:lnSpc>
                <a:spcPts val="3600"/>
              </a:lnSpc>
            </a:pPr>
            <a:r>
              <a:rPr lang="en-US" sz="3000">
                <a:solidFill>
                  <a:srgbClr val="FFFFFF"/>
                </a:solidFill>
                <a:latin typeface="Clear Sans Regular"/>
              </a:rPr>
              <a:t> Amit Kumar Singh - 190117 </a:t>
            </a:r>
          </a:p>
          <a:p>
            <a:pPr algn="ctr">
              <a:lnSpc>
                <a:spcPts val="3600"/>
              </a:lnSpc>
            </a:pPr>
            <a:r>
              <a:rPr lang="en-US" sz="3000">
                <a:solidFill>
                  <a:srgbClr val="FFFFFF"/>
                </a:solidFill>
                <a:latin typeface="Clear Sans Regular"/>
              </a:rPr>
              <a:t>Prince Kumar Ahirwar - 190646</a:t>
            </a:r>
          </a:p>
          <a:p>
            <a:pPr algn="ctr">
              <a:lnSpc>
                <a:spcPts val="3600"/>
              </a:lnSpc>
            </a:pPr>
            <a:r>
              <a:rPr lang="en-US" sz="3000">
                <a:solidFill>
                  <a:srgbClr val="FFFFFF"/>
                </a:solidFill>
                <a:latin typeface="Clear Sans Regular"/>
              </a:rPr>
              <a:t>Aman Raw - 190108</a:t>
            </a:r>
          </a:p>
          <a:p>
            <a:pPr algn="ctr">
              <a:lnSpc>
                <a:spcPts val="3600"/>
              </a:lnSpc>
            </a:pPr>
          </a:p>
          <a:p>
            <a:pPr algn="ctr">
              <a:lnSpc>
                <a:spcPts val="3600"/>
              </a:lnSpc>
            </a:pPr>
            <a:r>
              <a:rPr lang="en-US" sz="3000">
                <a:solidFill>
                  <a:srgbClr val="FFFFFF"/>
                </a:solidFill>
                <a:latin typeface="Clear Sans Regular"/>
              </a:rPr>
              <a:t>Supervisor: </a:t>
            </a:r>
            <a:r>
              <a:rPr lang="en-US" sz="3000">
                <a:solidFill>
                  <a:srgbClr val="FFFFFF"/>
                </a:solidFill>
                <a:latin typeface="Clear Sans Regular"/>
              </a:rPr>
              <a:t>Dr. Priyanka Bagade</a:t>
            </a:r>
          </a:p>
          <a:p>
            <a:pPr algn="ctr" marL="0" indent="0" lvl="0">
              <a:lnSpc>
                <a:spcPts val="3600"/>
              </a:lnSpc>
              <a:spcBef>
                <a:spcPct val="0"/>
              </a:spcBef>
            </a:pPr>
            <a:r>
              <a:rPr lang="en-US" sz="3000">
                <a:solidFill>
                  <a:srgbClr val="FFFFFF"/>
                </a:solidFill>
                <a:latin typeface="Clear Sans Regular"/>
              </a:rPr>
              <a:t>Mentors: Rahul Kumar, Ravi Shankar Das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pic>
        <p:nvPicPr>
          <p:cNvPr name="Picture 3" id="3"/>
          <p:cNvPicPr>
            <a:picLocks noChangeAspect="true"/>
          </p:cNvPicPr>
          <p:nvPr/>
        </p:nvPicPr>
        <p:blipFill>
          <a:blip r:embed="rId4"/>
          <a:srcRect l="12045" t="0" r="0" b="14354"/>
          <a:stretch>
            <a:fillRect/>
          </a:stretch>
        </p:blipFill>
        <p:spPr>
          <a:xfrm flipH="false" flipV="false" rot="0">
            <a:off x="11339828" y="474905"/>
            <a:ext cx="6199724" cy="4668595"/>
          </a:xfrm>
          <a:prstGeom prst="rect">
            <a:avLst/>
          </a:prstGeom>
        </p:spPr>
      </p:pic>
      <p:pic>
        <p:nvPicPr>
          <p:cNvPr name="Picture 4" id="4"/>
          <p:cNvPicPr>
            <a:picLocks noChangeAspect="true"/>
          </p:cNvPicPr>
          <p:nvPr/>
        </p:nvPicPr>
        <p:blipFill>
          <a:blip r:embed="rId5"/>
          <a:srcRect l="16054" t="0" r="3169" b="15740"/>
          <a:stretch>
            <a:fillRect/>
          </a:stretch>
        </p:blipFill>
        <p:spPr>
          <a:xfrm flipH="false" flipV="false" rot="0">
            <a:off x="11339828" y="5143500"/>
            <a:ext cx="6203697" cy="4856101"/>
          </a:xfrm>
          <a:prstGeom prst="rect">
            <a:avLst/>
          </a:prstGeom>
        </p:spPr>
      </p:pic>
      <p:pic>
        <p:nvPicPr>
          <p:cNvPr name="Picture 5" id="5"/>
          <p:cNvPicPr>
            <a:picLocks noChangeAspect="true"/>
          </p:cNvPicPr>
          <p:nvPr/>
        </p:nvPicPr>
        <p:blipFill>
          <a:blip r:embed="rId6"/>
          <a:srcRect l="0" t="3290" r="0" b="25422"/>
          <a:stretch>
            <a:fillRect/>
          </a:stretch>
        </p:blipFill>
        <p:spPr>
          <a:xfrm flipH="false" flipV="false" rot="0">
            <a:off x="8125865" y="1403679"/>
            <a:ext cx="3058444" cy="4602811"/>
          </a:xfrm>
          <a:prstGeom prst="rect">
            <a:avLst/>
          </a:prstGeom>
        </p:spPr>
      </p:pic>
      <p:sp>
        <p:nvSpPr>
          <p:cNvPr name="TextBox 6" id="6"/>
          <p:cNvSpPr txBox="true"/>
          <p:nvPr/>
        </p:nvSpPr>
        <p:spPr>
          <a:xfrm rot="0">
            <a:off x="1028700" y="670682"/>
            <a:ext cx="10155609" cy="2105025"/>
          </a:xfrm>
          <a:prstGeom prst="rect">
            <a:avLst/>
          </a:prstGeom>
        </p:spPr>
        <p:txBody>
          <a:bodyPr anchor="t" rtlCol="false" tIns="0" lIns="0" bIns="0" rIns="0">
            <a:spAutoFit/>
          </a:bodyPr>
          <a:lstStyle/>
          <a:p>
            <a:pPr marL="0" indent="0" lvl="0">
              <a:lnSpc>
                <a:spcPts val="8399"/>
              </a:lnSpc>
              <a:spcBef>
                <a:spcPct val="0"/>
              </a:spcBef>
            </a:pPr>
            <a:r>
              <a:rPr lang="en-US" sz="6999">
                <a:solidFill>
                  <a:srgbClr val="000000"/>
                </a:solidFill>
                <a:latin typeface="Hammersmith One"/>
              </a:rPr>
              <a:t>LDR Sensor &amp; its Connections</a:t>
            </a:r>
          </a:p>
        </p:txBody>
      </p:sp>
      <p:sp>
        <p:nvSpPr>
          <p:cNvPr name="TextBox 7" id="7"/>
          <p:cNvSpPr txBox="true"/>
          <p:nvPr/>
        </p:nvSpPr>
        <p:spPr>
          <a:xfrm rot="0">
            <a:off x="1028700" y="5958865"/>
            <a:ext cx="9211470" cy="2463800"/>
          </a:xfrm>
          <a:prstGeom prst="rect">
            <a:avLst/>
          </a:prstGeom>
        </p:spPr>
        <p:txBody>
          <a:bodyPr anchor="t" rtlCol="false" tIns="0" lIns="0" bIns="0" rIns="0">
            <a:spAutoFit/>
          </a:bodyPr>
          <a:lstStyle/>
          <a:p>
            <a:pPr marL="431802" indent="-215901" lvl="1">
              <a:lnSpc>
                <a:spcPts val="2800"/>
              </a:lnSpc>
              <a:buFont typeface="Arial"/>
              <a:buChar char="•"/>
            </a:pPr>
            <a:r>
              <a:rPr lang="en-US" sz="2000">
                <a:solidFill>
                  <a:srgbClr val="000000"/>
                </a:solidFill>
                <a:latin typeface="Canva Sans"/>
              </a:rPr>
              <a:t>We connected 2 LEDs with Raspberry Pi which automatically handle non-ideal light conditions in the aquarium surroundings.</a:t>
            </a:r>
          </a:p>
          <a:p>
            <a:pPr marL="431802" indent="-215901" lvl="1">
              <a:lnSpc>
                <a:spcPts val="2800"/>
              </a:lnSpc>
              <a:buFont typeface="Arial"/>
              <a:buChar char="•"/>
            </a:pPr>
            <a:r>
              <a:rPr lang="en-US" sz="2000">
                <a:solidFill>
                  <a:srgbClr val="000000"/>
                </a:solidFill>
                <a:latin typeface="Canva Sans"/>
              </a:rPr>
              <a:t>The 2 LEDs are connected to GPIO 17 (pin number 11) and GPIO 11 (pin number 23) of the Ras Pi</a:t>
            </a:r>
          </a:p>
          <a:p>
            <a:pPr marL="431802" indent="-215901" lvl="1">
              <a:lnSpc>
                <a:spcPts val="2800"/>
              </a:lnSpc>
              <a:buFont typeface="Arial"/>
              <a:buChar char="•"/>
            </a:pPr>
            <a:r>
              <a:rPr lang="en-US" sz="2000">
                <a:solidFill>
                  <a:srgbClr val="000000"/>
                </a:solidFill>
                <a:latin typeface="Canva Sans"/>
              </a:rPr>
              <a:t>In a room, light values can vary between 0-100 lux (Illuminance). LEDs will turn ON for light values between 0-20 and turn OFF for more than 40.</a:t>
            </a:r>
          </a:p>
        </p:txBody>
      </p:sp>
      <p:sp>
        <p:nvSpPr>
          <p:cNvPr name="TextBox 8" id="8"/>
          <p:cNvSpPr txBox="true"/>
          <p:nvPr/>
        </p:nvSpPr>
        <p:spPr>
          <a:xfrm rot="0">
            <a:off x="1028700" y="3129794"/>
            <a:ext cx="6311763" cy="2463800"/>
          </a:xfrm>
          <a:prstGeom prst="rect">
            <a:avLst/>
          </a:prstGeom>
        </p:spPr>
        <p:txBody>
          <a:bodyPr anchor="t" rtlCol="false" tIns="0" lIns="0" bIns="0" rIns="0">
            <a:spAutoFit/>
          </a:bodyPr>
          <a:lstStyle/>
          <a:p>
            <a:pPr>
              <a:lnSpc>
                <a:spcPts val="2800"/>
              </a:lnSpc>
            </a:pPr>
            <a:r>
              <a:rPr lang="en-US" sz="2000">
                <a:solidFill>
                  <a:srgbClr val="000000"/>
                </a:solidFill>
                <a:latin typeface="Canva Sans"/>
              </a:rPr>
              <a:t>Used Light Sensor present in the Smart Phone for the project.</a:t>
            </a:r>
          </a:p>
          <a:p>
            <a:pPr marL="431802" indent="-215901" lvl="1">
              <a:lnSpc>
                <a:spcPts val="2800"/>
              </a:lnSpc>
              <a:buFont typeface="Arial"/>
              <a:buChar char="•"/>
            </a:pPr>
            <a:r>
              <a:rPr lang="en-US" sz="2000">
                <a:solidFill>
                  <a:srgbClr val="000000"/>
                </a:solidFill>
                <a:latin typeface="Canva Sans"/>
              </a:rPr>
              <a:t>We used PhonePI+ mobile app (</a:t>
            </a:r>
            <a:r>
              <a:rPr lang="en-US" sz="2000" u="sng">
                <a:solidFill>
                  <a:srgbClr val="000000"/>
                </a:solidFill>
                <a:latin typeface="Canva Sans"/>
              </a:rPr>
              <a:t>https://play.google.com/store/apps/details?id=com.phonepiplus&amp;hl=en_US&amp;gl=US&amp;pli=1</a:t>
            </a:r>
            <a:r>
              <a:rPr lang="en-US" sz="2000">
                <a:solidFill>
                  <a:srgbClr val="000000"/>
                </a:solidFill>
                <a:latin typeface="Canva Sans"/>
              </a:rPr>
              <a:t>) for streaming light values to Raspberry Pi through Flask-Socket communication.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pic>
        <p:nvPicPr>
          <p:cNvPr name="Picture 3" id="3"/>
          <p:cNvPicPr>
            <a:picLocks noChangeAspect="true"/>
          </p:cNvPicPr>
          <p:nvPr/>
        </p:nvPicPr>
        <p:blipFill>
          <a:blip r:embed="rId4">
            <a:alphaModFix amt="43000"/>
          </a:blip>
          <a:srcRect l="1930" t="346" r="0" b="0"/>
          <a:stretch>
            <a:fillRect/>
          </a:stretch>
        </p:blipFill>
        <p:spPr>
          <a:xfrm flipH="false" flipV="false" rot="0">
            <a:off x="1028700" y="306384"/>
            <a:ext cx="6785722" cy="1587506"/>
          </a:xfrm>
          <a:prstGeom prst="rect">
            <a:avLst/>
          </a:prstGeom>
        </p:spPr>
      </p:pic>
      <p:pic>
        <p:nvPicPr>
          <p:cNvPr name="Picture 4" id="4"/>
          <p:cNvPicPr>
            <a:picLocks noChangeAspect="true"/>
          </p:cNvPicPr>
          <p:nvPr/>
        </p:nvPicPr>
        <p:blipFill>
          <a:blip r:embed="rId5"/>
          <a:srcRect l="0" t="32440" r="0" b="11024"/>
          <a:stretch>
            <a:fillRect/>
          </a:stretch>
        </p:blipFill>
        <p:spPr>
          <a:xfrm flipH="false" flipV="false" rot="0">
            <a:off x="2706226" y="5975103"/>
            <a:ext cx="12875549" cy="4064247"/>
          </a:xfrm>
          <a:prstGeom prst="rect">
            <a:avLst/>
          </a:prstGeom>
        </p:spPr>
      </p:pic>
      <p:pic>
        <p:nvPicPr>
          <p:cNvPr name="Picture 5" id="5"/>
          <p:cNvPicPr>
            <a:picLocks noChangeAspect="true"/>
          </p:cNvPicPr>
          <p:nvPr/>
        </p:nvPicPr>
        <p:blipFill>
          <a:blip r:embed="rId6"/>
          <a:srcRect l="89" t="15562" r="521" b="5065"/>
          <a:stretch>
            <a:fillRect/>
          </a:stretch>
        </p:blipFill>
        <p:spPr>
          <a:xfrm flipH="false" flipV="false" rot="0">
            <a:off x="2706226" y="2138549"/>
            <a:ext cx="12875549" cy="3757363"/>
          </a:xfrm>
          <a:prstGeom prst="rect">
            <a:avLst/>
          </a:prstGeom>
        </p:spPr>
      </p:pic>
      <p:sp>
        <p:nvSpPr>
          <p:cNvPr name="TextBox 6" id="6"/>
          <p:cNvSpPr txBox="true"/>
          <p:nvPr/>
        </p:nvSpPr>
        <p:spPr>
          <a:xfrm rot="0">
            <a:off x="3122640" y="704850"/>
            <a:ext cx="12042720" cy="10477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000000"/>
                </a:solidFill>
                <a:latin typeface="Hammersmith One"/>
              </a:rPr>
              <a:t>pH Sensor &amp; its Connections</a:t>
            </a:r>
          </a:p>
        </p:txBody>
      </p:sp>
      <p:sp>
        <p:nvSpPr>
          <p:cNvPr name="TextBox 7" id="7"/>
          <p:cNvSpPr txBox="true"/>
          <p:nvPr/>
        </p:nvSpPr>
        <p:spPr>
          <a:xfrm rot="0">
            <a:off x="3122640" y="6632588"/>
            <a:ext cx="2033664" cy="388620"/>
          </a:xfrm>
          <a:prstGeom prst="rect">
            <a:avLst/>
          </a:prstGeom>
        </p:spPr>
        <p:txBody>
          <a:bodyPr anchor="t" rtlCol="false" tIns="0" lIns="0" bIns="0" rIns="0">
            <a:spAutoFit/>
          </a:bodyPr>
          <a:lstStyle/>
          <a:p>
            <a:pPr marL="0" indent="0" lvl="0">
              <a:lnSpc>
                <a:spcPts val="3120"/>
              </a:lnSpc>
              <a:spcBef>
                <a:spcPct val="0"/>
              </a:spcBef>
            </a:pPr>
            <a:r>
              <a:rPr lang="en-US" sz="2400">
                <a:solidFill>
                  <a:srgbClr val="FFFFFF"/>
                </a:solidFill>
                <a:latin typeface="Clear Sans Regular Bold"/>
              </a:rPr>
              <a:t>Relay</a:t>
            </a:r>
          </a:p>
        </p:txBody>
      </p:sp>
      <p:sp>
        <p:nvSpPr>
          <p:cNvPr name="TextBox 8" id="8"/>
          <p:cNvSpPr txBox="true"/>
          <p:nvPr/>
        </p:nvSpPr>
        <p:spPr>
          <a:xfrm rot="0">
            <a:off x="11414814" y="9167246"/>
            <a:ext cx="5648060" cy="388744"/>
          </a:xfrm>
          <a:prstGeom prst="rect">
            <a:avLst/>
          </a:prstGeom>
        </p:spPr>
        <p:txBody>
          <a:bodyPr anchor="t" rtlCol="false" tIns="0" lIns="0" bIns="0" rIns="0">
            <a:spAutoFit/>
          </a:bodyPr>
          <a:lstStyle/>
          <a:p>
            <a:pPr marL="0" indent="0" lvl="0">
              <a:lnSpc>
                <a:spcPts val="3107"/>
              </a:lnSpc>
              <a:spcBef>
                <a:spcPct val="0"/>
              </a:spcBef>
            </a:pPr>
            <a:r>
              <a:rPr lang="en-US" sz="2390">
                <a:solidFill>
                  <a:srgbClr val="FFFFFF"/>
                </a:solidFill>
                <a:latin typeface="Clear Sans Regular Bold"/>
              </a:rPr>
              <a:t>pH Signal Conversion Board</a:t>
            </a:r>
          </a:p>
        </p:txBody>
      </p:sp>
      <p:sp>
        <p:nvSpPr>
          <p:cNvPr name="TextBox 9" id="9"/>
          <p:cNvSpPr txBox="true"/>
          <p:nvPr/>
        </p:nvSpPr>
        <p:spPr>
          <a:xfrm rot="0">
            <a:off x="12595204" y="7376865"/>
            <a:ext cx="2033664" cy="388620"/>
          </a:xfrm>
          <a:prstGeom prst="rect">
            <a:avLst/>
          </a:prstGeom>
        </p:spPr>
        <p:txBody>
          <a:bodyPr anchor="t" rtlCol="false" tIns="0" lIns="0" bIns="0" rIns="0">
            <a:spAutoFit/>
          </a:bodyPr>
          <a:lstStyle/>
          <a:p>
            <a:pPr marL="0" indent="0" lvl="0">
              <a:lnSpc>
                <a:spcPts val="3120"/>
              </a:lnSpc>
              <a:spcBef>
                <a:spcPct val="0"/>
              </a:spcBef>
            </a:pPr>
            <a:r>
              <a:rPr lang="en-US" sz="2400">
                <a:solidFill>
                  <a:srgbClr val="FFFFFF"/>
                </a:solidFill>
                <a:latin typeface="Clear Sans Regular Bold"/>
              </a:rPr>
              <a:t>PH electrode</a:t>
            </a:r>
          </a:p>
        </p:txBody>
      </p:sp>
      <p:sp>
        <p:nvSpPr>
          <p:cNvPr name="TextBox 10" id="10"/>
          <p:cNvSpPr txBox="true"/>
          <p:nvPr/>
        </p:nvSpPr>
        <p:spPr>
          <a:xfrm rot="0">
            <a:off x="5148631" y="9650603"/>
            <a:ext cx="3088561" cy="388747"/>
          </a:xfrm>
          <a:prstGeom prst="rect">
            <a:avLst/>
          </a:prstGeom>
        </p:spPr>
        <p:txBody>
          <a:bodyPr anchor="t" rtlCol="false" tIns="0" lIns="0" bIns="0" rIns="0">
            <a:spAutoFit/>
          </a:bodyPr>
          <a:lstStyle/>
          <a:p>
            <a:pPr marL="0" indent="0" lvl="0">
              <a:lnSpc>
                <a:spcPts val="3107"/>
              </a:lnSpc>
              <a:spcBef>
                <a:spcPct val="0"/>
              </a:spcBef>
            </a:pPr>
            <a:r>
              <a:rPr lang="en-US" sz="2390">
                <a:solidFill>
                  <a:srgbClr val="FFFFFF"/>
                </a:solidFill>
                <a:latin typeface="Clear Sans Regular Bold"/>
              </a:rPr>
              <a:t>Arduino Board</a:t>
            </a:r>
          </a:p>
        </p:txBody>
      </p:sp>
      <p:sp>
        <p:nvSpPr>
          <p:cNvPr name="TextBox 11" id="11"/>
          <p:cNvSpPr txBox="true"/>
          <p:nvPr/>
        </p:nvSpPr>
        <p:spPr>
          <a:xfrm rot="0">
            <a:off x="4659248" y="5366094"/>
            <a:ext cx="2033664" cy="388620"/>
          </a:xfrm>
          <a:prstGeom prst="rect">
            <a:avLst/>
          </a:prstGeom>
        </p:spPr>
        <p:txBody>
          <a:bodyPr anchor="t" rtlCol="false" tIns="0" lIns="0" bIns="0" rIns="0">
            <a:spAutoFit/>
          </a:bodyPr>
          <a:lstStyle/>
          <a:p>
            <a:pPr marL="0" indent="0" lvl="0">
              <a:lnSpc>
                <a:spcPts val="3120"/>
              </a:lnSpc>
              <a:spcBef>
                <a:spcPct val="0"/>
              </a:spcBef>
            </a:pPr>
            <a:r>
              <a:rPr lang="en-US" sz="2400">
                <a:solidFill>
                  <a:srgbClr val="FFFFFF"/>
                </a:solidFill>
                <a:latin typeface="Clear Sans Regular Bold"/>
              </a:rPr>
              <a:t>Battery</a:t>
            </a:r>
          </a:p>
        </p:txBody>
      </p:sp>
      <p:sp>
        <p:nvSpPr>
          <p:cNvPr name="TextBox 12" id="12"/>
          <p:cNvSpPr txBox="true"/>
          <p:nvPr/>
        </p:nvSpPr>
        <p:spPr>
          <a:xfrm rot="0">
            <a:off x="5156304" y="3434424"/>
            <a:ext cx="2461141" cy="388620"/>
          </a:xfrm>
          <a:prstGeom prst="rect">
            <a:avLst/>
          </a:prstGeom>
        </p:spPr>
        <p:txBody>
          <a:bodyPr anchor="t" rtlCol="false" tIns="0" lIns="0" bIns="0" rIns="0">
            <a:spAutoFit/>
          </a:bodyPr>
          <a:lstStyle/>
          <a:p>
            <a:pPr marL="0" indent="0" lvl="0">
              <a:lnSpc>
                <a:spcPts val="3120"/>
              </a:lnSpc>
              <a:spcBef>
                <a:spcPct val="0"/>
              </a:spcBef>
            </a:pPr>
            <a:r>
              <a:rPr lang="en-US" sz="2400">
                <a:solidFill>
                  <a:srgbClr val="FFFFFF"/>
                </a:solidFill>
                <a:latin typeface="Clear Sans Regular Bold"/>
              </a:rPr>
              <a:t>Solenoid Valve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487502" y="5924025"/>
            <a:ext cx="8771798" cy="654051"/>
            <a:chOff x="0" y="0"/>
            <a:chExt cx="11695731" cy="8720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We connected the pH sensor to the conversion board which was then connected to the Arduino board to program it and get the readings. </a:t>
              </a:r>
            </a:p>
          </p:txBody>
        </p:sp>
      </p:grpSp>
      <p:grpSp>
        <p:nvGrpSpPr>
          <p:cNvPr name="Group 6" id="6"/>
          <p:cNvGrpSpPr/>
          <p:nvPr/>
        </p:nvGrpSpPr>
        <p:grpSpPr>
          <a:xfrm rot="0">
            <a:off x="8487502" y="1028700"/>
            <a:ext cx="8771798" cy="654051"/>
            <a:chOff x="0" y="0"/>
            <a:chExt cx="11695731" cy="8720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8" id="8"/>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Analog pH sensor is used to measure the pH value of the aquarium water and show the acidity or alkalinity of the water.</a:t>
              </a:r>
            </a:p>
          </p:txBody>
        </p:sp>
      </p:grpSp>
      <p:pic>
        <p:nvPicPr>
          <p:cNvPr name="Picture 9" id="9"/>
          <p:cNvPicPr>
            <a:picLocks noChangeAspect="true"/>
          </p:cNvPicPr>
          <p:nvPr/>
        </p:nvPicPr>
        <p:blipFill>
          <a:blip r:embed="rId6">
            <a:alphaModFix amt="43000"/>
          </a:blip>
          <a:srcRect l="1930" t="346" r="0" b="0"/>
          <a:stretch>
            <a:fillRect/>
          </a:stretch>
        </p:blipFill>
        <p:spPr>
          <a:xfrm flipH="false" flipV="false" rot="0">
            <a:off x="1005290" y="485772"/>
            <a:ext cx="6785722" cy="1587506"/>
          </a:xfrm>
          <a:prstGeom prst="rect">
            <a:avLst/>
          </a:prstGeom>
        </p:spPr>
      </p:pic>
      <p:grpSp>
        <p:nvGrpSpPr>
          <p:cNvPr name="Group 10" id="10"/>
          <p:cNvGrpSpPr/>
          <p:nvPr/>
        </p:nvGrpSpPr>
        <p:grpSpPr>
          <a:xfrm rot="0">
            <a:off x="8487502" y="2035176"/>
            <a:ext cx="8771798" cy="3473451"/>
            <a:chOff x="0" y="0"/>
            <a:chExt cx="11695731" cy="4631267"/>
          </a:xfrm>
        </p:grpSpPr>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2" id="12"/>
            <p:cNvSpPr txBox="true"/>
            <p:nvPr/>
          </p:nvSpPr>
          <p:spPr>
            <a:xfrm rot="0">
              <a:off x="1093551" y="-38100"/>
              <a:ext cx="10602180" cy="46693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 Nernst equation gives a relation between the cell potential of an electrochemical cell, temperature, reaction quotient and the standard cell potential. This equation is used to calculate the PH value of a solution as well. The glass electrode response is governed by the Nernst Equation can be given as:</a:t>
              </a:r>
            </a:p>
            <a:p>
              <a:pPr>
                <a:lnSpc>
                  <a:spcPts val="2799"/>
                </a:lnSpc>
              </a:pPr>
              <a:r>
                <a:rPr lang="en-US" sz="1999">
                  <a:solidFill>
                    <a:srgbClr val="000000"/>
                  </a:solidFill>
                  <a:latin typeface="Clear Sans Regular"/>
                </a:rPr>
                <a:t>E = E0  - 2.3 (RT/nF) ln Q</a:t>
              </a:r>
            </a:p>
            <a:p>
              <a:pPr>
                <a:lnSpc>
                  <a:spcPts val="2799"/>
                </a:lnSpc>
              </a:pPr>
              <a:r>
                <a:rPr lang="en-US" sz="1999">
                  <a:solidFill>
                    <a:srgbClr val="000000"/>
                  </a:solidFill>
                  <a:latin typeface="Clear Sans Regular"/>
                </a:rPr>
                <a:t>Where: Q= Reaction coefficient, E = mV output from the electrode</a:t>
              </a:r>
            </a:p>
            <a:p>
              <a:pPr>
                <a:lnSpc>
                  <a:spcPts val="2799"/>
                </a:lnSpc>
              </a:pPr>
              <a:r>
                <a:rPr lang="en-US" sz="1999">
                  <a:solidFill>
                    <a:srgbClr val="000000"/>
                  </a:solidFill>
                  <a:latin typeface="Clear Sans Regular"/>
                </a:rPr>
                <a:t>E0 = Zero offset for the electrode, R = Ideal gas constant= 8.314 J/mol-K, T = Temperature in ºK, F = Faraday constant = 95,484.56 C/mol, N = Ionic Charge</a:t>
              </a:r>
            </a:p>
          </p:txBody>
        </p:sp>
      </p:grpSp>
      <p:pic>
        <p:nvPicPr>
          <p:cNvPr name="Picture 13" id="13"/>
          <p:cNvPicPr>
            <a:picLocks noChangeAspect="true"/>
          </p:cNvPicPr>
          <p:nvPr/>
        </p:nvPicPr>
        <p:blipFill>
          <a:blip r:embed="rId7"/>
          <a:srcRect l="0" t="3553" r="10769" b="0"/>
          <a:stretch>
            <a:fillRect/>
          </a:stretch>
        </p:blipFill>
        <p:spPr>
          <a:xfrm flipH="false" flipV="false" rot="0">
            <a:off x="8829816" y="7044386"/>
            <a:ext cx="3839428" cy="3090984"/>
          </a:xfrm>
          <a:prstGeom prst="rect">
            <a:avLst/>
          </a:prstGeom>
        </p:spPr>
      </p:pic>
      <p:pic>
        <p:nvPicPr>
          <p:cNvPr name="Picture 14" id="14"/>
          <p:cNvPicPr>
            <a:picLocks noChangeAspect="true"/>
          </p:cNvPicPr>
          <p:nvPr/>
        </p:nvPicPr>
        <p:blipFill>
          <a:blip r:embed="rId8"/>
          <a:srcRect l="2663" t="12167" r="0" b="13494"/>
          <a:stretch>
            <a:fillRect/>
          </a:stretch>
        </p:blipFill>
        <p:spPr>
          <a:xfrm flipH="false" flipV="false" rot="0">
            <a:off x="1028700" y="4399997"/>
            <a:ext cx="6762312" cy="3875557"/>
          </a:xfrm>
          <a:prstGeom prst="rect">
            <a:avLst/>
          </a:prstGeom>
        </p:spPr>
      </p:pic>
      <p:pic>
        <p:nvPicPr>
          <p:cNvPr name="Picture 15" id="15"/>
          <p:cNvPicPr>
            <a:picLocks noChangeAspect="true"/>
          </p:cNvPicPr>
          <p:nvPr/>
        </p:nvPicPr>
        <p:blipFill>
          <a:blip r:embed="rId9"/>
          <a:srcRect l="0" t="0" r="0" b="0"/>
          <a:stretch>
            <a:fillRect/>
          </a:stretch>
        </p:blipFill>
        <p:spPr>
          <a:xfrm flipH="false" flipV="false" rot="0">
            <a:off x="12873401" y="7111653"/>
            <a:ext cx="4861667" cy="2327800"/>
          </a:xfrm>
          <a:prstGeom prst="rect">
            <a:avLst/>
          </a:prstGeom>
        </p:spPr>
      </p:pic>
      <p:sp>
        <p:nvSpPr>
          <p:cNvPr name="TextBox 16" id="16"/>
          <p:cNvSpPr txBox="true"/>
          <p:nvPr/>
        </p:nvSpPr>
        <p:spPr>
          <a:xfrm rot="0">
            <a:off x="1028700" y="987426"/>
            <a:ext cx="6762312"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pH Sensor &amp; its Connections</a:t>
            </a:r>
          </a:p>
        </p:txBody>
      </p:sp>
      <p:sp>
        <p:nvSpPr>
          <p:cNvPr name="TextBox 17" id="17"/>
          <p:cNvSpPr txBox="true"/>
          <p:nvPr/>
        </p:nvSpPr>
        <p:spPr>
          <a:xfrm rot="0">
            <a:off x="13887718" y="9601000"/>
            <a:ext cx="3371582" cy="317624"/>
          </a:xfrm>
          <a:prstGeom prst="rect">
            <a:avLst/>
          </a:prstGeom>
        </p:spPr>
        <p:txBody>
          <a:bodyPr anchor="t" rtlCol="false" tIns="0" lIns="0" bIns="0" rIns="0">
            <a:spAutoFit/>
          </a:bodyPr>
          <a:lstStyle/>
          <a:p>
            <a:pPr marL="0" indent="0" lvl="0">
              <a:lnSpc>
                <a:spcPts val="2587"/>
              </a:lnSpc>
              <a:spcBef>
                <a:spcPct val="0"/>
              </a:spcBef>
            </a:pPr>
            <a:r>
              <a:rPr lang="en-US" sz="1990">
                <a:solidFill>
                  <a:srgbClr val="000000"/>
                </a:solidFill>
                <a:latin typeface="Clear Sans Regular"/>
              </a:rPr>
              <a:t>pH Signal Conversion 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648597" y="282651"/>
            <a:ext cx="8771798" cy="1358901"/>
            <a:chOff x="0" y="0"/>
            <a:chExt cx="11695731" cy="18118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We attempt to regulate the pH of the aquarium water by adding or removing the water from it, until we achieve the suitable pH range. Here, we used solenoid valve which is used for controlling the flow of any liquid.</a:t>
              </a:r>
            </a:p>
          </p:txBody>
        </p:sp>
      </p:grpSp>
      <p:pic>
        <p:nvPicPr>
          <p:cNvPr name="Picture 6" id="6"/>
          <p:cNvPicPr>
            <a:picLocks noChangeAspect="true"/>
          </p:cNvPicPr>
          <p:nvPr/>
        </p:nvPicPr>
        <p:blipFill>
          <a:blip r:embed="rId6">
            <a:alphaModFix amt="43000"/>
          </a:blip>
          <a:srcRect l="1930" t="346" r="0" b="0"/>
          <a:stretch>
            <a:fillRect/>
          </a:stretch>
        </p:blipFill>
        <p:spPr>
          <a:xfrm flipH="false" flipV="false" rot="0">
            <a:off x="1005290" y="485772"/>
            <a:ext cx="6785722" cy="1587506"/>
          </a:xfrm>
          <a:prstGeom prst="rect">
            <a:avLst/>
          </a:prstGeom>
        </p:spPr>
      </p:pic>
      <p:grpSp>
        <p:nvGrpSpPr>
          <p:cNvPr name="Group 7" id="7"/>
          <p:cNvGrpSpPr/>
          <p:nvPr/>
        </p:nvGrpSpPr>
        <p:grpSpPr>
          <a:xfrm rot="0">
            <a:off x="8599807" y="1936888"/>
            <a:ext cx="8771798" cy="1006476"/>
            <a:chOff x="0" y="0"/>
            <a:chExt cx="11695731" cy="1341967"/>
          </a:xfrm>
        </p:grpSpPr>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9" id="9"/>
            <p:cNvSpPr txBox="true"/>
            <p:nvPr/>
          </p:nvSpPr>
          <p:spPr>
            <a:xfrm rot="0">
              <a:off x="1093551" y="-38100"/>
              <a:ext cx="10602180" cy="13800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For this, we connected the solenoid valve with the Arduino board on with pH sensor is already connected. Relay act as the middleman between the valve and the board. The connections are as follows:</a:t>
              </a:r>
            </a:p>
          </p:txBody>
        </p:sp>
      </p:grpSp>
      <p:pic>
        <p:nvPicPr>
          <p:cNvPr name="Picture 10" id="10"/>
          <p:cNvPicPr>
            <a:picLocks noChangeAspect="true"/>
          </p:cNvPicPr>
          <p:nvPr/>
        </p:nvPicPr>
        <p:blipFill>
          <a:blip r:embed="rId7"/>
          <a:srcRect l="0" t="0" r="0" b="0"/>
          <a:stretch>
            <a:fillRect/>
          </a:stretch>
        </p:blipFill>
        <p:spPr>
          <a:xfrm flipH="false" flipV="false" rot="0">
            <a:off x="1028700" y="3387726"/>
            <a:ext cx="9108483" cy="6506060"/>
          </a:xfrm>
          <a:prstGeom prst="rect">
            <a:avLst/>
          </a:prstGeom>
        </p:spPr>
      </p:pic>
      <p:pic>
        <p:nvPicPr>
          <p:cNvPr name="Picture 11" id="11"/>
          <p:cNvPicPr>
            <a:picLocks noChangeAspect="true"/>
          </p:cNvPicPr>
          <p:nvPr/>
        </p:nvPicPr>
        <p:blipFill>
          <a:blip r:embed="rId8"/>
          <a:srcRect l="0" t="0" r="39562" b="0"/>
          <a:stretch>
            <a:fillRect/>
          </a:stretch>
        </p:blipFill>
        <p:spPr>
          <a:xfrm flipH="false" flipV="false" rot="0">
            <a:off x="10414854" y="4373042"/>
            <a:ext cx="6259202" cy="5520743"/>
          </a:xfrm>
          <a:prstGeom prst="rect">
            <a:avLst/>
          </a:prstGeom>
        </p:spPr>
      </p:pic>
      <p:grpSp>
        <p:nvGrpSpPr>
          <p:cNvPr name="Group 12" id="12"/>
          <p:cNvGrpSpPr/>
          <p:nvPr/>
        </p:nvGrpSpPr>
        <p:grpSpPr>
          <a:xfrm rot="0">
            <a:off x="1300346" y="4639907"/>
            <a:ext cx="3086100" cy="494068"/>
            <a:chOff x="0" y="0"/>
            <a:chExt cx="812800" cy="130125"/>
          </a:xfrm>
        </p:grpSpPr>
        <p:sp>
          <p:nvSpPr>
            <p:cNvPr name="Freeform 13" id="13"/>
            <p:cNvSpPr/>
            <p:nvPr/>
          </p:nvSpPr>
          <p:spPr>
            <a:xfrm>
              <a:off x="0" y="0"/>
              <a:ext cx="812800" cy="130125"/>
            </a:xfrm>
            <a:custGeom>
              <a:avLst/>
              <a:gdLst/>
              <a:ahLst/>
              <a:cxnLst/>
              <a:rect r="r" b="b" t="t" l="l"/>
              <a:pathLst>
                <a:path h="130125" w="812800">
                  <a:moveTo>
                    <a:pt x="0" y="0"/>
                  </a:moveTo>
                  <a:lnTo>
                    <a:pt x="812800" y="0"/>
                  </a:lnTo>
                  <a:lnTo>
                    <a:pt x="812800" y="130125"/>
                  </a:lnTo>
                  <a:lnTo>
                    <a:pt x="0" y="130125"/>
                  </a:lnTo>
                  <a:close/>
                </a:path>
              </a:pathLst>
            </a:custGeom>
            <a:solidFill>
              <a:srgbClr val="EFEFEF"/>
            </a:solidFill>
          </p:spPr>
        </p:sp>
        <p:sp>
          <p:nvSpPr>
            <p:cNvPr name="TextBox 14" id="14"/>
            <p:cNvSpPr txBox="true"/>
            <p:nvPr/>
          </p:nvSpPr>
          <p:spPr>
            <a:xfrm>
              <a:off x="0" y="-19050"/>
              <a:ext cx="812800" cy="831850"/>
            </a:xfrm>
            <a:prstGeom prst="rect">
              <a:avLst/>
            </a:prstGeom>
          </p:spPr>
          <p:txBody>
            <a:bodyPr anchor="ctr" rtlCol="false" tIns="50800" lIns="50800" bIns="50800" rIns="50800"/>
            <a:lstStyle/>
            <a:p>
              <a:pPr algn="ctr">
                <a:lnSpc>
                  <a:spcPts val="2587"/>
                </a:lnSpc>
              </a:pPr>
            </a:p>
          </p:txBody>
        </p:sp>
      </p:grpSp>
      <p:sp>
        <p:nvSpPr>
          <p:cNvPr name="TextBox 15" id="15"/>
          <p:cNvSpPr txBox="true"/>
          <p:nvPr/>
        </p:nvSpPr>
        <p:spPr>
          <a:xfrm rot="0">
            <a:off x="1028700" y="987426"/>
            <a:ext cx="6762312"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pH Sensor &amp; its Connections</a:t>
            </a:r>
          </a:p>
        </p:txBody>
      </p:sp>
      <p:sp>
        <p:nvSpPr>
          <p:cNvPr name="TextBox 16" id="16"/>
          <p:cNvSpPr txBox="true"/>
          <p:nvPr/>
        </p:nvSpPr>
        <p:spPr>
          <a:xfrm rot="0">
            <a:off x="1826565" y="4718604"/>
            <a:ext cx="2033664" cy="317624"/>
          </a:xfrm>
          <a:prstGeom prst="rect">
            <a:avLst/>
          </a:prstGeom>
        </p:spPr>
        <p:txBody>
          <a:bodyPr anchor="t" rtlCol="false" tIns="0" lIns="0" bIns="0" rIns="0">
            <a:spAutoFit/>
          </a:bodyPr>
          <a:lstStyle/>
          <a:p>
            <a:pPr algn="ctr" marL="0" indent="0" lvl="0">
              <a:lnSpc>
                <a:spcPts val="2587"/>
              </a:lnSpc>
              <a:spcBef>
                <a:spcPct val="0"/>
              </a:spcBef>
            </a:pPr>
            <a:r>
              <a:rPr lang="en-US" sz="1990">
                <a:solidFill>
                  <a:srgbClr val="000000"/>
                </a:solidFill>
                <a:latin typeface="Clear Sans Regular"/>
              </a:rPr>
              <a:t>Solenoid Valve</a:t>
            </a:r>
          </a:p>
        </p:txBody>
      </p:sp>
      <p:grpSp>
        <p:nvGrpSpPr>
          <p:cNvPr name="Group 17" id="17"/>
          <p:cNvGrpSpPr/>
          <p:nvPr/>
        </p:nvGrpSpPr>
        <p:grpSpPr>
          <a:xfrm rot="0">
            <a:off x="10588791" y="6896821"/>
            <a:ext cx="1913747" cy="473186"/>
            <a:chOff x="0" y="0"/>
            <a:chExt cx="526276" cy="130125"/>
          </a:xfrm>
        </p:grpSpPr>
        <p:sp>
          <p:nvSpPr>
            <p:cNvPr name="Freeform 18" id="18"/>
            <p:cNvSpPr/>
            <p:nvPr/>
          </p:nvSpPr>
          <p:spPr>
            <a:xfrm>
              <a:off x="0" y="0"/>
              <a:ext cx="526276" cy="130125"/>
            </a:xfrm>
            <a:custGeom>
              <a:avLst/>
              <a:gdLst/>
              <a:ahLst/>
              <a:cxnLst/>
              <a:rect r="r" b="b" t="t" l="l"/>
              <a:pathLst>
                <a:path h="130125" w="526276">
                  <a:moveTo>
                    <a:pt x="0" y="0"/>
                  </a:moveTo>
                  <a:lnTo>
                    <a:pt x="526276" y="0"/>
                  </a:lnTo>
                  <a:lnTo>
                    <a:pt x="526276" y="130125"/>
                  </a:lnTo>
                  <a:lnTo>
                    <a:pt x="0" y="130125"/>
                  </a:lnTo>
                  <a:close/>
                </a:path>
              </a:pathLst>
            </a:custGeom>
            <a:solidFill>
              <a:srgbClr val="FFFFFF"/>
            </a:solidFill>
          </p:spPr>
        </p:sp>
        <p:sp>
          <p:nvSpPr>
            <p:cNvPr name="TextBox 19" id="19"/>
            <p:cNvSpPr txBox="true"/>
            <p:nvPr/>
          </p:nvSpPr>
          <p:spPr>
            <a:xfrm>
              <a:off x="0" y="-19050"/>
              <a:ext cx="812800" cy="831850"/>
            </a:xfrm>
            <a:prstGeom prst="rect">
              <a:avLst/>
            </a:prstGeom>
          </p:spPr>
          <p:txBody>
            <a:bodyPr anchor="ctr" rtlCol="false" tIns="50800" lIns="50800" bIns="50800" rIns="50800"/>
            <a:lstStyle/>
            <a:p>
              <a:pPr algn="ctr">
                <a:lnSpc>
                  <a:spcPts val="2587"/>
                </a:lnSpc>
              </a:pPr>
            </a:p>
          </p:txBody>
        </p:sp>
      </p:grpSp>
      <p:sp>
        <p:nvSpPr>
          <p:cNvPr name="TextBox 20" id="20"/>
          <p:cNvSpPr txBox="true"/>
          <p:nvPr/>
        </p:nvSpPr>
        <p:spPr>
          <a:xfrm rot="0">
            <a:off x="10588791" y="6980911"/>
            <a:ext cx="1947709" cy="295480"/>
          </a:xfrm>
          <a:prstGeom prst="rect">
            <a:avLst/>
          </a:prstGeom>
        </p:spPr>
        <p:txBody>
          <a:bodyPr anchor="t" rtlCol="false" tIns="0" lIns="0" bIns="0" rIns="0">
            <a:spAutoFit/>
          </a:bodyPr>
          <a:lstStyle/>
          <a:p>
            <a:pPr marL="0" indent="0" lvl="0">
              <a:lnSpc>
                <a:spcPts val="2477"/>
              </a:lnSpc>
              <a:spcBef>
                <a:spcPct val="0"/>
              </a:spcBef>
            </a:pPr>
            <a:r>
              <a:rPr lang="en-US" sz="1906">
                <a:solidFill>
                  <a:srgbClr val="000000"/>
                </a:solidFill>
                <a:latin typeface="Clear Sans Regular"/>
              </a:rPr>
              <a:t>Battery</a:t>
            </a:r>
          </a:p>
        </p:txBody>
      </p:sp>
      <p:sp>
        <p:nvSpPr>
          <p:cNvPr name="TextBox 21" id="21"/>
          <p:cNvSpPr txBox="true"/>
          <p:nvPr/>
        </p:nvSpPr>
        <p:spPr>
          <a:xfrm rot="0">
            <a:off x="11255084" y="5202774"/>
            <a:ext cx="1096287" cy="295480"/>
          </a:xfrm>
          <a:prstGeom prst="rect">
            <a:avLst/>
          </a:prstGeom>
        </p:spPr>
        <p:txBody>
          <a:bodyPr anchor="t" rtlCol="false" tIns="0" lIns="0" bIns="0" rIns="0">
            <a:spAutoFit/>
          </a:bodyPr>
          <a:lstStyle/>
          <a:p>
            <a:pPr algn="ctr">
              <a:lnSpc>
                <a:spcPts val="2477"/>
              </a:lnSpc>
              <a:spcBef>
                <a:spcPct val="0"/>
              </a:spcBef>
            </a:pPr>
            <a:r>
              <a:rPr lang="en-US" sz="1906">
                <a:solidFill>
                  <a:srgbClr val="000000"/>
                </a:solidFill>
                <a:latin typeface="Clear Sans Regular"/>
              </a:rPr>
              <a:t>/( +3.3V )</a:t>
            </a:r>
          </a:p>
        </p:txBody>
      </p:sp>
      <p:grpSp>
        <p:nvGrpSpPr>
          <p:cNvPr name="Group 22" id="22"/>
          <p:cNvGrpSpPr/>
          <p:nvPr/>
        </p:nvGrpSpPr>
        <p:grpSpPr>
          <a:xfrm rot="0">
            <a:off x="8599807" y="3247469"/>
            <a:ext cx="8771798" cy="654051"/>
            <a:chOff x="0" y="0"/>
            <a:chExt cx="11695731" cy="872067"/>
          </a:xfrm>
        </p:grpSpPr>
        <p:pic>
          <p:nvPicPr>
            <p:cNvPr name="Picture 23" id="2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24" id="24"/>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For non-ideal case: (pH&gt;8 or pH&lt;6.5), relay will automatically turn ON the solenoid valve for 2 seconds.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532523" y="1800576"/>
            <a:ext cx="8771798" cy="654051"/>
            <a:chOff x="0" y="0"/>
            <a:chExt cx="11695731" cy="8720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We used Raspberry Pi and Arduino Board in our project and we connected them with each other through Serial communication.</a:t>
              </a:r>
            </a:p>
          </p:txBody>
        </p:sp>
      </p:grpSp>
      <p:grpSp>
        <p:nvGrpSpPr>
          <p:cNvPr name="Group 6" id="6"/>
          <p:cNvGrpSpPr/>
          <p:nvPr/>
        </p:nvGrpSpPr>
        <p:grpSpPr>
          <a:xfrm rot="0">
            <a:off x="9151921" y="1800576"/>
            <a:ext cx="8771798" cy="1358901"/>
            <a:chOff x="0" y="0"/>
            <a:chExt cx="11695731" cy="18118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8" id="8"/>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On the Raspberry Pi side, we chose one of the 4 USB ports available on the board. </a:t>
              </a:r>
              <a:r>
                <a:rPr lang="en-US" sz="1999">
                  <a:solidFill>
                    <a:srgbClr val="000000"/>
                  </a:solidFill>
                  <a:latin typeface="Clear Sans Regular"/>
                </a:rPr>
                <a:t>For Arduino, we used the USB port that we used to upload code from your computer (with the Arduino IDE) to our board.</a:t>
              </a:r>
            </a:p>
            <a:p>
              <a:pPr>
                <a:lnSpc>
                  <a:spcPts val="2799"/>
                </a:lnSpc>
              </a:pPr>
            </a:p>
          </p:txBody>
        </p:sp>
      </p:grpSp>
      <p:pic>
        <p:nvPicPr>
          <p:cNvPr name="Picture 9" id="9"/>
          <p:cNvPicPr>
            <a:picLocks noChangeAspect="true"/>
          </p:cNvPicPr>
          <p:nvPr/>
        </p:nvPicPr>
        <p:blipFill>
          <a:blip r:embed="rId6"/>
          <a:srcRect l="0" t="0" r="0" b="0"/>
          <a:stretch>
            <a:fillRect/>
          </a:stretch>
        </p:blipFill>
        <p:spPr>
          <a:xfrm flipH="false" flipV="false" rot="0">
            <a:off x="1235980" y="2899889"/>
            <a:ext cx="15816040" cy="5810908"/>
          </a:xfrm>
          <a:prstGeom prst="rect">
            <a:avLst/>
          </a:prstGeom>
        </p:spPr>
      </p:pic>
      <p:sp>
        <p:nvSpPr>
          <p:cNvPr name="TextBox 10" id="10"/>
          <p:cNvSpPr txBox="true"/>
          <p:nvPr/>
        </p:nvSpPr>
        <p:spPr>
          <a:xfrm rot="0">
            <a:off x="-334978" y="509587"/>
            <a:ext cx="18957957" cy="10477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000000"/>
                </a:solidFill>
                <a:latin typeface="Hammersmith One"/>
              </a:rPr>
              <a:t>Arduino to Raspberry Pi Communication</a:t>
            </a:r>
          </a:p>
        </p:txBody>
      </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1028870" y="9028551"/>
            <a:ext cx="399195" cy="399534"/>
          </a:xfrm>
          <a:prstGeom prst="rect">
            <a:avLst/>
          </a:prstGeom>
        </p:spPr>
      </p:pic>
      <p:sp>
        <p:nvSpPr>
          <p:cNvPr name="TextBox 12" id="12"/>
          <p:cNvSpPr txBox="true"/>
          <p:nvPr/>
        </p:nvSpPr>
        <p:spPr>
          <a:xfrm rot="0">
            <a:off x="1826565" y="8939396"/>
            <a:ext cx="15796471" cy="641474"/>
          </a:xfrm>
          <a:prstGeom prst="rect">
            <a:avLst/>
          </a:prstGeom>
        </p:spPr>
        <p:txBody>
          <a:bodyPr anchor="t" rtlCol="false" tIns="0" lIns="0" bIns="0" rIns="0">
            <a:spAutoFit/>
          </a:bodyPr>
          <a:lstStyle/>
          <a:p>
            <a:pPr marL="0" indent="0" lvl="0">
              <a:lnSpc>
                <a:spcPts val="2587"/>
              </a:lnSpc>
              <a:spcBef>
                <a:spcPct val="0"/>
              </a:spcBef>
            </a:pPr>
            <a:r>
              <a:rPr lang="en-US" sz="1990">
                <a:solidFill>
                  <a:srgbClr val="000000"/>
                </a:solidFill>
                <a:latin typeface="Clear Sans Regular"/>
              </a:rPr>
              <a:t>We first, connect your Arduino to our computer, so that we can upload the code into the board. After that, we connected the USB cable to the Raspberry Pi. The Raspberry Pi will power the Arduino via this cable.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7073569"/>
            <a:ext cx="7951635" cy="218473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628035" y="7171980"/>
            <a:ext cx="7951635" cy="1987909"/>
          </a:xfrm>
          <a:prstGeom prst="rect">
            <a:avLst/>
          </a:prstGeom>
        </p:spPr>
      </p:pic>
      <p:sp>
        <p:nvSpPr>
          <p:cNvPr name="TextBox 5" id="5"/>
          <p:cNvSpPr txBox="true"/>
          <p:nvPr/>
        </p:nvSpPr>
        <p:spPr>
          <a:xfrm rot="0">
            <a:off x="3122640" y="514860"/>
            <a:ext cx="12042720"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000000"/>
                </a:solidFill>
                <a:latin typeface="Hammersmith One"/>
              </a:rPr>
              <a:t>Communication through</a:t>
            </a:r>
          </a:p>
        </p:txBody>
      </p:sp>
      <p:sp>
        <p:nvSpPr>
          <p:cNvPr name="TextBox 6" id="6"/>
          <p:cNvSpPr txBox="true"/>
          <p:nvPr/>
        </p:nvSpPr>
        <p:spPr>
          <a:xfrm rot="0">
            <a:off x="3122640" y="1257810"/>
            <a:ext cx="12042720" cy="10477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000000"/>
                </a:solidFill>
                <a:latin typeface="Hammersmith One"/>
              </a:rPr>
              <a:t>Socket Programming</a:t>
            </a:r>
          </a:p>
        </p:txBody>
      </p:sp>
      <p:sp>
        <p:nvSpPr>
          <p:cNvPr name="TextBox 7" id="7"/>
          <p:cNvSpPr txBox="true"/>
          <p:nvPr/>
        </p:nvSpPr>
        <p:spPr>
          <a:xfrm rot="0">
            <a:off x="1133843" y="2735436"/>
            <a:ext cx="16020315" cy="1749426"/>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Socket programming is a way of connecting two nodes on a network to communicate with each other.</a:t>
            </a:r>
          </a:p>
          <a:p>
            <a:pPr>
              <a:lnSpc>
                <a:spcPts val="2799"/>
              </a:lnSpc>
            </a:pPr>
          </a:p>
          <a:p>
            <a:pPr>
              <a:lnSpc>
                <a:spcPts val="2799"/>
              </a:lnSpc>
            </a:pPr>
            <a:r>
              <a:rPr lang="en-US" sz="1999">
                <a:solidFill>
                  <a:srgbClr val="000000"/>
                </a:solidFill>
                <a:latin typeface="Clear Sans Regular"/>
              </a:rPr>
              <a:t>One socket(node) listens on a particular port at an IP, while the other socket reaches out to the other to form a connection. The server forms the listener socket while the client reaches out to the server. </a:t>
            </a:r>
          </a:p>
          <a:p>
            <a:pPr>
              <a:lnSpc>
                <a:spcPts val="2799"/>
              </a:lnSpc>
            </a:pPr>
          </a:p>
        </p:txBody>
      </p:sp>
      <p:sp>
        <p:nvSpPr>
          <p:cNvPr name="TextBox 8" id="8"/>
          <p:cNvSpPr txBox="true"/>
          <p:nvPr/>
        </p:nvSpPr>
        <p:spPr>
          <a:xfrm rot="0">
            <a:off x="1133843" y="4685855"/>
            <a:ext cx="16340684" cy="1397001"/>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Thes sockets work on two parameters. The first parameter refers to the address-family ipv4. and the other means connection-oriented TCP protocol. TCP is a connection-oriented protocol, which means a connection is established and maintained until the applications at each end have finished exchanging messages.</a:t>
            </a:r>
          </a:p>
          <a:p>
            <a:pPr>
              <a:lnSpc>
                <a:spcPts val="2799"/>
              </a:lnSpc>
            </a:pPr>
          </a:p>
        </p:txBody>
      </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609956" y="4801285"/>
            <a:ext cx="399195" cy="399534"/>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629335" y="2773366"/>
            <a:ext cx="399195" cy="399534"/>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629335" y="3629029"/>
            <a:ext cx="399195" cy="399534"/>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643087" y="2360405"/>
            <a:ext cx="399195" cy="399534"/>
          </a:xfrm>
          <a:prstGeom prst="rect">
            <a:avLst/>
          </a:prstGeom>
        </p:spPr>
      </p:pic>
      <p:pic>
        <p:nvPicPr>
          <p:cNvPr name="Picture 4" id="4"/>
          <p:cNvPicPr>
            <a:picLocks noChangeAspect="true"/>
          </p:cNvPicPr>
          <p:nvPr/>
        </p:nvPicPr>
        <p:blipFill>
          <a:blip r:embed="rId6"/>
          <a:srcRect l="0" t="61629" r="0" b="8082"/>
          <a:stretch>
            <a:fillRect/>
          </a:stretch>
        </p:blipFill>
        <p:spPr>
          <a:xfrm flipH="false" flipV="false" rot="0">
            <a:off x="3431265" y="2945979"/>
            <a:ext cx="11491731" cy="1957881"/>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643087" y="5478720"/>
            <a:ext cx="399195" cy="399534"/>
          </a:xfrm>
          <a:prstGeom prst="rect">
            <a:avLst/>
          </a:prstGeom>
        </p:spPr>
      </p:pic>
      <p:pic>
        <p:nvPicPr>
          <p:cNvPr name="Picture 6" id="6"/>
          <p:cNvPicPr>
            <a:picLocks noChangeAspect="true"/>
          </p:cNvPicPr>
          <p:nvPr/>
        </p:nvPicPr>
        <p:blipFill>
          <a:blip r:embed="rId7"/>
          <a:srcRect l="0" t="3397" r="0" b="7600"/>
          <a:stretch>
            <a:fillRect/>
          </a:stretch>
        </p:blipFill>
        <p:spPr>
          <a:xfrm flipH="false" flipV="false" rot="0">
            <a:off x="7777026" y="5189610"/>
            <a:ext cx="9334265" cy="4673074"/>
          </a:xfrm>
          <a:prstGeom prst="rect">
            <a:avLst/>
          </a:prstGeom>
        </p:spPr>
      </p:pic>
      <p:sp>
        <p:nvSpPr>
          <p:cNvPr name="TextBox 7" id="7"/>
          <p:cNvSpPr txBox="true"/>
          <p:nvPr/>
        </p:nvSpPr>
        <p:spPr>
          <a:xfrm rot="0">
            <a:off x="3122640" y="353765"/>
            <a:ext cx="12042720"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000000"/>
                </a:solidFill>
                <a:latin typeface="Hammersmith One"/>
              </a:rPr>
              <a:t>Requesting &amp; Receiving data through</a:t>
            </a:r>
          </a:p>
        </p:txBody>
      </p:sp>
      <p:sp>
        <p:nvSpPr>
          <p:cNvPr name="TextBox 8" id="8"/>
          <p:cNvSpPr txBox="true"/>
          <p:nvPr/>
        </p:nvSpPr>
        <p:spPr>
          <a:xfrm rot="0">
            <a:off x="3122640" y="1096715"/>
            <a:ext cx="12042720" cy="10477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000000"/>
                </a:solidFill>
                <a:latin typeface="Hammersmith One"/>
              </a:rPr>
              <a:t>Webpage</a:t>
            </a:r>
          </a:p>
        </p:txBody>
      </p:sp>
      <p:sp>
        <p:nvSpPr>
          <p:cNvPr name="TextBox 9" id="9"/>
          <p:cNvSpPr txBox="true"/>
          <p:nvPr/>
        </p:nvSpPr>
        <p:spPr>
          <a:xfrm rot="0">
            <a:off x="1271052" y="2322474"/>
            <a:ext cx="11173106" cy="339726"/>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Backend (Node js): Created an API to fetch real-time sensors data from a local JSON file</a:t>
            </a:r>
          </a:p>
        </p:txBody>
      </p:sp>
      <p:sp>
        <p:nvSpPr>
          <p:cNvPr name="TextBox 10" id="10"/>
          <p:cNvSpPr txBox="true"/>
          <p:nvPr/>
        </p:nvSpPr>
        <p:spPr>
          <a:xfrm rot="0">
            <a:off x="1271052" y="5399823"/>
            <a:ext cx="6064100" cy="692151"/>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Frontend (Angular): Integrated the API to receive and display real-time sensor values on a button click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26768" y="-216460"/>
            <a:ext cx="7208898" cy="10719921"/>
          </a:xfrm>
          <a:prstGeom prst="rect">
            <a:avLst/>
          </a:prstGeom>
          <a:solidFill>
            <a:srgbClr val="035FCA"/>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 t="21264" r="6608" b="71845"/>
          <a:stretch>
            <a:fillRect/>
          </a:stretch>
        </p:blipFill>
        <p:spPr>
          <a:xfrm flipH="false" flipV="false" rot="0">
            <a:off x="1028700" y="8916023"/>
            <a:ext cx="4631407" cy="342277"/>
          </a:xfrm>
          <a:prstGeom prst="rect">
            <a:avLst/>
          </a:prstGeom>
        </p:spPr>
      </p:pic>
      <p:sp>
        <p:nvSpPr>
          <p:cNvPr name="TextBox 5" id="5"/>
          <p:cNvSpPr txBox="true"/>
          <p:nvPr/>
        </p:nvSpPr>
        <p:spPr>
          <a:xfrm rot="0">
            <a:off x="1028700" y="5538754"/>
            <a:ext cx="5293934" cy="2936875"/>
          </a:xfrm>
          <a:prstGeom prst="rect">
            <a:avLst/>
          </a:prstGeom>
        </p:spPr>
        <p:txBody>
          <a:bodyPr anchor="t" rtlCol="false" tIns="0" lIns="0" bIns="0" rIns="0">
            <a:spAutoFit/>
          </a:bodyPr>
          <a:lstStyle/>
          <a:p>
            <a:pPr algn="l" marL="0" indent="0" lvl="0">
              <a:lnSpc>
                <a:spcPts val="7700"/>
              </a:lnSpc>
              <a:spcBef>
                <a:spcPct val="0"/>
              </a:spcBef>
            </a:pPr>
            <a:r>
              <a:rPr lang="en-US" sz="7000">
                <a:solidFill>
                  <a:srgbClr val="FFFFFF"/>
                </a:solidFill>
                <a:latin typeface="Hammersmith One Bold"/>
              </a:rPr>
              <a:t>Encryption and Decryption</a:t>
            </a:r>
          </a:p>
        </p:txBody>
      </p:sp>
      <p:sp>
        <p:nvSpPr>
          <p:cNvPr name="TextBox 6" id="6"/>
          <p:cNvSpPr txBox="true"/>
          <p:nvPr/>
        </p:nvSpPr>
        <p:spPr>
          <a:xfrm rot="0">
            <a:off x="7725240" y="1335456"/>
            <a:ext cx="10158401" cy="6802240"/>
          </a:xfrm>
          <a:prstGeom prst="rect">
            <a:avLst/>
          </a:prstGeom>
        </p:spPr>
        <p:txBody>
          <a:bodyPr anchor="t" rtlCol="false" tIns="0" lIns="0" bIns="0" rIns="0">
            <a:spAutoFit/>
          </a:bodyPr>
          <a:lstStyle/>
          <a:p>
            <a:pPr>
              <a:lnSpc>
                <a:spcPts val="3666"/>
              </a:lnSpc>
            </a:pPr>
            <a:r>
              <a:rPr lang="en-US" sz="2618">
                <a:solidFill>
                  <a:srgbClr val="000000"/>
                </a:solidFill>
                <a:latin typeface="Clear Sans Regular Bold"/>
              </a:rPr>
              <a:t>Sniffing network communication</a:t>
            </a:r>
          </a:p>
          <a:p>
            <a:pPr>
              <a:lnSpc>
                <a:spcPts val="3666"/>
              </a:lnSpc>
            </a:pPr>
            <a:r>
              <a:rPr lang="en-US" sz="2618">
                <a:solidFill>
                  <a:srgbClr val="000000"/>
                </a:solidFill>
                <a:latin typeface="Clear Sans Regular"/>
              </a:rPr>
              <a:t>• Anyone can listen to unencrypted messages using simple tools such as Wireshark </a:t>
            </a:r>
          </a:p>
          <a:p>
            <a:pPr>
              <a:lnSpc>
                <a:spcPts val="3666"/>
              </a:lnSpc>
            </a:pPr>
            <a:r>
              <a:rPr lang="en-US" sz="2618">
                <a:solidFill>
                  <a:srgbClr val="000000"/>
                </a:solidFill>
                <a:latin typeface="Clear Sans Regular"/>
              </a:rPr>
              <a:t>• For multicast messaging services such as CoAP, anybody within the range of the Time to live (TTL) parameter (maximum number of router hops) can eavesdrop</a:t>
            </a:r>
          </a:p>
          <a:p>
            <a:pPr>
              <a:lnSpc>
                <a:spcPts val="3666"/>
              </a:lnSpc>
            </a:pPr>
            <a:r>
              <a:rPr lang="en-US" sz="2618">
                <a:solidFill>
                  <a:srgbClr val="000000"/>
                </a:solidFill>
                <a:latin typeface="Clear Sans Regular"/>
              </a:rPr>
              <a:t>• For point-to-point communication, the communication can be heard by any application on the sending machine, the receiving machine, or any of the bridges or routers in between.</a:t>
            </a:r>
          </a:p>
          <a:p>
            <a:pPr>
              <a:lnSpc>
                <a:spcPts val="3666"/>
              </a:lnSpc>
            </a:pPr>
          </a:p>
          <a:p>
            <a:pPr>
              <a:lnSpc>
                <a:spcPts val="3666"/>
              </a:lnSpc>
            </a:pPr>
            <a:r>
              <a:rPr lang="en-US" sz="2618">
                <a:solidFill>
                  <a:srgbClr val="000000"/>
                </a:solidFill>
                <a:latin typeface="Clear Sans Regular Bold"/>
              </a:rPr>
              <a:t>S</a:t>
            </a:r>
            <a:r>
              <a:rPr lang="en-US" sz="2618">
                <a:solidFill>
                  <a:srgbClr val="000000"/>
                </a:solidFill>
                <a:latin typeface="Clear Sans Regular Bold"/>
              </a:rPr>
              <a:t>olutions</a:t>
            </a:r>
          </a:p>
          <a:p>
            <a:pPr>
              <a:lnSpc>
                <a:spcPts val="3666"/>
              </a:lnSpc>
            </a:pPr>
            <a:r>
              <a:rPr lang="en-US" sz="2618">
                <a:solidFill>
                  <a:srgbClr val="000000"/>
                </a:solidFill>
                <a:latin typeface="Clear Sans Regular"/>
              </a:rPr>
              <a:t>• WE ENCRYPTED THE SENSOR DATA BEFORE TRANSMISSION</a:t>
            </a:r>
          </a:p>
          <a:p>
            <a:pPr algn="l" marL="0" indent="0" lvl="0">
              <a:lnSpc>
                <a:spcPts val="3530"/>
              </a:lnSpc>
              <a:spcBef>
                <a:spcPct val="0"/>
              </a:spcBef>
            </a:pPr>
            <a:r>
              <a:rPr lang="en-US" sz="2521">
                <a:solidFill>
                  <a:srgbClr val="000000"/>
                </a:solidFill>
                <a:latin typeface="Clear Sans Regular"/>
              </a:rPr>
              <a:t>• For the smart home, a malicious entity can if someone is home or not by simply monitoring temperature sensors, water flow meters, electricity meters, or light switches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26768" y="-216460"/>
            <a:ext cx="7208898" cy="10719921"/>
          </a:xfrm>
          <a:prstGeom prst="rect">
            <a:avLst/>
          </a:prstGeom>
          <a:solidFill>
            <a:srgbClr val="035FCA"/>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 t="21264" r="6608" b="71845"/>
          <a:stretch>
            <a:fillRect/>
          </a:stretch>
        </p:blipFill>
        <p:spPr>
          <a:xfrm flipH="false" flipV="false" rot="0">
            <a:off x="1028700" y="8916023"/>
            <a:ext cx="4631407" cy="342277"/>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768514" y="1123066"/>
            <a:ext cx="1094889" cy="595346"/>
          </a:xfrm>
          <a:prstGeom prst="rect">
            <a:avLst/>
          </a:prstGeom>
        </p:spPr>
      </p:pic>
      <p:sp>
        <p:nvSpPr>
          <p:cNvPr name="TextBox 6" id="6"/>
          <p:cNvSpPr txBox="true"/>
          <p:nvPr/>
        </p:nvSpPr>
        <p:spPr>
          <a:xfrm rot="0">
            <a:off x="1028700" y="4908199"/>
            <a:ext cx="5293934" cy="3567431"/>
          </a:xfrm>
          <a:prstGeom prst="rect">
            <a:avLst/>
          </a:prstGeom>
        </p:spPr>
        <p:txBody>
          <a:bodyPr anchor="t" rtlCol="false" tIns="0" lIns="0" bIns="0" rIns="0">
            <a:spAutoFit/>
          </a:bodyPr>
          <a:lstStyle/>
          <a:p>
            <a:pPr algn="l" marL="0" indent="0" lvl="0">
              <a:lnSpc>
                <a:spcPts val="7040"/>
              </a:lnSpc>
              <a:spcBef>
                <a:spcPct val="0"/>
              </a:spcBef>
            </a:pPr>
            <a:r>
              <a:rPr lang="en-US" sz="6400">
                <a:solidFill>
                  <a:srgbClr val="FFFFFF"/>
                </a:solidFill>
                <a:latin typeface="Hammersmith One Bold"/>
              </a:rPr>
              <a:t>How is it different from pre-existing approaches?</a:t>
            </a:r>
          </a:p>
        </p:txBody>
      </p:sp>
      <p:sp>
        <p:nvSpPr>
          <p:cNvPr name="TextBox 7" id="7"/>
          <p:cNvSpPr txBox="true"/>
          <p:nvPr/>
        </p:nvSpPr>
        <p:spPr>
          <a:xfrm rot="0">
            <a:off x="9144000" y="981075"/>
            <a:ext cx="8301613" cy="26384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We used pH sensors to determine pH level of the water and maintain right pH level. Brightness in the aquarium will be synchronized according to the surrounding brightness. These features are not pre-existing and significant.</a:t>
            </a:r>
          </a:p>
        </p:txBody>
      </p:sp>
      <p:sp>
        <p:nvSpPr>
          <p:cNvPr name="TextBox 8" id="8"/>
          <p:cNvSpPr txBox="true"/>
          <p:nvPr/>
        </p:nvSpPr>
        <p:spPr>
          <a:xfrm rot="0">
            <a:off x="9144000" y="4041424"/>
            <a:ext cx="8115300" cy="15716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We used Fill-or-Drain Water System approach to regulate pH level of the aquarium water by using solenoid valve</a:t>
            </a:r>
          </a:p>
        </p:txBody>
      </p:sp>
      <p:sp>
        <p:nvSpPr>
          <p:cNvPr name="TextBox 9" id="9"/>
          <p:cNvSpPr txBox="true"/>
          <p:nvPr/>
        </p:nvSpPr>
        <p:spPr>
          <a:xfrm rot="0">
            <a:off x="9144000" y="6032149"/>
            <a:ext cx="7793282" cy="10382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We used Socket programming for communication between Raspberry Pi and PC</a:t>
            </a:r>
          </a:p>
        </p:txBody>
      </p:sp>
      <p:sp>
        <p:nvSpPr>
          <p:cNvPr name="TextBox 10" id="10"/>
          <p:cNvSpPr txBox="true"/>
          <p:nvPr/>
        </p:nvSpPr>
        <p:spPr>
          <a:xfrm rot="0">
            <a:off x="9144000" y="8048936"/>
            <a:ext cx="7793282" cy="10382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We worked on the encryption and decryption of the data.</a:t>
            </a:r>
          </a:p>
        </p:txBody>
      </p:sp>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768514" y="4089049"/>
            <a:ext cx="1094889" cy="595346"/>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768514" y="6079774"/>
            <a:ext cx="1094889" cy="595346"/>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768514" y="8177956"/>
            <a:ext cx="1094889" cy="595346"/>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26768" y="-216460"/>
            <a:ext cx="7208898" cy="10719921"/>
          </a:xfrm>
          <a:prstGeom prst="rect">
            <a:avLst/>
          </a:prstGeom>
          <a:solidFill>
            <a:srgbClr val="035FCA"/>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 t="21264" r="6608" b="71845"/>
          <a:stretch>
            <a:fillRect/>
          </a:stretch>
        </p:blipFill>
        <p:spPr>
          <a:xfrm flipH="false" flipV="false" rot="0">
            <a:off x="1028700" y="8916023"/>
            <a:ext cx="4631407" cy="342277"/>
          </a:xfrm>
          <a:prstGeom prst="rect">
            <a:avLst/>
          </a:prstGeom>
        </p:spPr>
      </p:pic>
      <p:sp>
        <p:nvSpPr>
          <p:cNvPr name="TextBox 5" id="5"/>
          <p:cNvSpPr txBox="true"/>
          <p:nvPr/>
        </p:nvSpPr>
        <p:spPr>
          <a:xfrm rot="0">
            <a:off x="1028700" y="7565674"/>
            <a:ext cx="5293934" cy="909956"/>
          </a:xfrm>
          <a:prstGeom prst="rect">
            <a:avLst/>
          </a:prstGeom>
        </p:spPr>
        <p:txBody>
          <a:bodyPr anchor="t" rtlCol="false" tIns="0" lIns="0" bIns="0" rIns="0">
            <a:spAutoFit/>
          </a:bodyPr>
          <a:lstStyle/>
          <a:p>
            <a:pPr algn="l" marL="0" indent="0" lvl="0">
              <a:lnSpc>
                <a:spcPts val="7040"/>
              </a:lnSpc>
              <a:spcBef>
                <a:spcPct val="0"/>
              </a:spcBef>
            </a:pPr>
            <a:r>
              <a:rPr lang="en-US" sz="6400">
                <a:solidFill>
                  <a:srgbClr val="FFFFFF"/>
                </a:solidFill>
                <a:latin typeface="Hammersmith One Bold"/>
              </a:rPr>
              <a:t>Shortcomings</a:t>
            </a:r>
          </a:p>
        </p:txBody>
      </p:sp>
      <p:grpSp>
        <p:nvGrpSpPr>
          <p:cNvPr name="Group 6" id="6"/>
          <p:cNvGrpSpPr/>
          <p:nvPr/>
        </p:nvGrpSpPr>
        <p:grpSpPr>
          <a:xfrm rot="0">
            <a:off x="9144000" y="2507880"/>
            <a:ext cx="7793282" cy="2057400"/>
            <a:chOff x="0" y="0"/>
            <a:chExt cx="10391043" cy="2743200"/>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8" id="8"/>
            <p:cNvSpPr txBox="true"/>
            <p:nvPr/>
          </p:nvSpPr>
          <p:spPr>
            <a:xfrm rot="0">
              <a:off x="1267111" y="-47625"/>
              <a:ext cx="9123932" cy="27908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We could have worked on the measuring temperature of the aquarium water and regulated the temperature as well. </a:t>
              </a:r>
            </a:p>
          </p:txBody>
        </p:sp>
      </p:grpSp>
      <p:grpSp>
        <p:nvGrpSpPr>
          <p:cNvPr name="Group 9" id="9"/>
          <p:cNvGrpSpPr/>
          <p:nvPr/>
        </p:nvGrpSpPr>
        <p:grpSpPr>
          <a:xfrm rot="0">
            <a:off x="9144000" y="5003430"/>
            <a:ext cx="7793282" cy="990600"/>
            <a:chOff x="0" y="0"/>
            <a:chExt cx="10391043" cy="1320800"/>
          </a:xfrm>
        </p:grpSpPr>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11" id="11"/>
            <p:cNvSpPr txBox="true"/>
            <p:nvPr/>
          </p:nvSpPr>
          <p:spPr>
            <a:xfrm rot="0">
              <a:off x="1267111" y="-47625"/>
              <a:ext cx="9123932" cy="13684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pH regulation could have been more efficiently done.</a:t>
              </a:r>
            </a:p>
          </p:txBody>
        </p:sp>
      </p:grpSp>
      <p:grpSp>
        <p:nvGrpSpPr>
          <p:cNvPr name="Group 12" id="12"/>
          <p:cNvGrpSpPr/>
          <p:nvPr/>
        </p:nvGrpSpPr>
        <p:grpSpPr>
          <a:xfrm rot="0">
            <a:off x="9144000" y="6436095"/>
            <a:ext cx="7793282" cy="1524000"/>
            <a:chOff x="0" y="0"/>
            <a:chExt cx="10391043" cy="2032000"/>
          </a:xfrm>
        </p:grpSpPr>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14" id="14"/>
            <p:cNvSpPr txBox="true"/>
            <p:nvPr/>
          </p:nvSpPr>
          <p:spPr>
            <a:xfrm rot="0">
              <a:off x="1267111" y="-47625"/>
              <a:ext cx="9123932" cy="20796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We could have controlled and operated everything through Android App rather than PC</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35F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831" r="0" b="16831"/>
          <a:stretch>
            <a:fillRect/>
          </a:stretch>
        </p:blipFill>
        <p:spPr>
          <a:xfrm flipH="false" flipV="false" rot="0">
            <a:off x="-1314450" y="0"/>
            <a:ext cx="10458450" cy="10439267"/>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415" r="34" b="0"/>
          <a:stretch>
            <a:fillRect/>
          </a:stretch>
        </p:blipFill>
        <p:spPr>
          <a:xfrm flipH="false" flipV="false" rot="-10800000">
            <a:off x="-1295400" y="-68069"/>
            <a:ext cx="10462957" cy="10423137"/>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035086" y="1022314"/>
            <a:ext cx="689712" cy="702485"/>
          </a:xfrm>
          <a:prstGeom prst="rect">
            <a:avLst/>
          </a:prstGeom>
        </p:spPr>
      </p:pic>
      <p:sp>
        <p:nvSpPr>
          <p:cNvPr name="TextBox 5" id="5"/>
          <p:cNvSpPr txBox="true"/>
          <p:nvPr/>
        </p:nvSpPr>
        <p:spPr>
          <a:xfrm rot="0">
            <a:off x="10401299" y="926042"/>
            <a:ext cx="6858001" cy="1965325"/>
          </a:xfrm>
          <a:prstGeom prst="rect">
            <a:avLst/>
          </a:prstGeom>
        </p:spPr>
        <p:txBody>
          <a:bodyPr anchor="t" rtlCol="false" tIns="0" lIns="0" bIns="0" rIns="0">
            <a:spAutoFit/>
          </a:bodyPr>
          <a:lstStyle/>
          <a:p>
            <a:pPr algn="l" marL="0" indent="0" lvl="0">
              <a:lnSpc>
                <a:spcPts val="7700"/>
              </a:lnSpc>
              <a:spcBef>
                <a:spcPct val="0"/>
              </a:spcBef>
            </a:pPr>
            <a:r>
              <a:rPr lang="en-US" sz="7000" u="none">
                <a:solidFill>
                  <a:srgbClr val="FFFFFF"/>
                </a:solidFill>
                <a:latin typeface="Hammersmith One Bold"/>
              </a:rPr>
              <a:t>Introduction</a:t>
            </a:r>
          </a:p>
          <a:p>
            <a:pPr algn="l" marL="0" indent="0" lvl="0">
              <a:lnSpc>
                <a:spcPts val="7700"/>
              </a:lnSpc>
              <a:spcBef>
                <a:spcPct val="0"/>
              </a:spcBef>
            </a:pPr>
          </a:p>
        </p:txBody>
      </p:sp>
      <p:sp>
        <p:nvSpPr>
          <p:cNvPr name="TextBox 6" id="6"/>
          <p:cNvSpPr txBox="true"/>
          <p:nvPr/>
        </p:nvSpPr>
        <p:spPr>
          <a:xfrm rot="0">
            <a:off x="10401299" y="3143250"/>
            <a:ext cx="6384597" cy="5314950"/>
          </a:xfrm>
          <a:prstGeom prst="rect">
            <a:avLst/>
          </a:prstGeom>
        </p:spPr>
        <p:txBody>
          <a:bodyPr anchor="t" rtlCol="false" tIns="0" lIns="0" bIns="0" rIns="0">
            <a:spAutoFit/>
          </a:bodyPr>
          <a:lstStyle/>
          <a:p>
            <a:pPr>
              <a:lnSpc>
                <a:spcPts val="4200"/>
              </a:lnSpc>
            </a:pPr>
            <a:r>
              <a:rPr lang="en-US" sz="3000" spc="-90">
                <a:solidFill>
                  <a:srgbClr val="FFFFFF"/>
                </a:solidFill>
                <a:latin typeface="Clear Sans Regular Bold"/>
              </a:rPr>
              <a:t>IoT Based Smart Aquarium : </a:t>
            </a:r>
          </a:p>
          <a:p>
            <a:pPr>
              <a:lnSpc>
                <a:spcPts val="4200"/>
              </a:lnSpc>
            </a:pPr>
            <a:r>
              <a:rPr lang="en-US" sz="3000" spc="-90">
                <a:solidFill>
                  <a:srgbClr val="FFFFFF"/>
                </a:solidFill>
                <a:latin typeface="Clear Sans Regular"/>
              </a:rPr>
              <a:t>Through this project, we will monitor water quality and environment of an aquarium. </a:t>
            </a:r>
          </a:p>
          <a:p>
            <a:pPr>
              <a:lnSpc>
                <a:spcPts val="4200"/>
              </a:lnSpc>
            </a:pPr>
          </a:p>
          <a:p>
            <a:pPr>
              <a:lnSpc>
                <a:spcPts val="4200"/>
              </a:lnSpc>
            </a:pPr>
            <a:r>
              <a:rPr lang="en-US" sz="3000" spc="-90">
                <a:solidFill>
                  <a:srgbClr val="FFFFFF"/>
                </a:solidFill>
                <a:latin typeface="Clear Sans Regular"/>
              </a:rPr>
              <a:t>pH level measurements will help us monitor and regulate the water quality. Whereas, the brightness readings (crucial for fish's health) will help us in timely lumination of the tank.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26768" y="-216460"/>
            <a:ext cx="7208898" cy="10719921"/>
          </a:xfrm>
          <a:prstGeom prst="rect">
            <a:avLst/>
          </a:prstGeom>
          <a:solidFill>
            <a:srgbClr val="035FCA"/>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 t="21264" r="6608" b="71845"/>
          <a:stretch>
            <a:fillRect/>
          </a:stretch>
        </p:blipFill>
        <p:spPr>
          <a:xfrm flipH="false" flipV="false" rot="0">
            <a:off x="1028700" y="8916023"/>
            <a:ext cx="4631407" cy="342277"/>
          </a:xfrm>
          <a:prstGeom prst="rect">
            <a:avLst/>
          </a:prstGeom>
        </p:spPr>
      </p:pic>
      <p:sp>
        <p:nvSpPr>
          <p:cNvPr name="TextBox 5" id="5"/>
          <p:cNvSpPr txBox="true"/>
          <p:nvPr/>
        </p:nvSpPr>
        <p:spPr>
          <a:xfrm rot="0">
            <a:off x="1028700" y="7565674"/>
            <a:ext cx="5293934" cy="909956"/>
          </a:xfrm>
          <a:prstGeom prst="rect">
            <a:avLst/>
          </a:prstGeom>
        </p:spPr>
        <p:txBody>
          <a:bodyPr anchor="t" rtlCol="false" tIns="0" lIns="0" bIns="0" rIns="0">
            <a:spAutoFit/>
          </a:bodyPr>
          <a:lstStyle/>
          <a:p>
            <a:pPr algn="l" marL="0" indent="0" lvl="0">
              <a:lnSpc>
                <a:spcPts val="7040"/>
              </a:lnSpc>
              <a:spcBef>
                <a:spcPct val="0"/>
              </a:spcBef>
            </a:pPr>
            <a:r>
              <a:rPr lang="en-US" sz="6400">
                <a:solidFill>
                  <a:srgbClr val="FFFFFF"/>
                </a:solidFill>
                <a:latin typeface="Hammersmith One Bold"/>
              </a:rPr>
              <a:t>References</a:t>
            </a:r>
          </a:p>
        </p:txBody>
      </p:sp>
      <p:grpSp>
        <p:nvGrpSpPr>
          <p:cNvPr name="Group 6" id="6"/>
          <p:cNvGrpSpPr/>
          <p:nvPr/>
        </p:nvGrpSpPr>
        <p:grpSpPr>
          <a:xfrm rot="0">
            <a:off x="8614689" y="3030384"/>
            <a:ext cx="7793282" cy="654049"/>
            <a:chOff x="0" y="0"/>
            <a:chExt cx="10391043" cy="872066"/>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8" id="8"/>
            <p:cNvSpPr txBox="true"/>
            <p:nvPr/>
          </p:nvSpPr>
          <p:spPr>
            <a:xfrm rot="0">
              <a:off x="1267111" y="-47625"/>
              <a:ext cx="9123932" cy="919691"/>
            </a:xfrm>
            <a:prstGeom prst="rect">
              <a:avLst/>
            </a:prstGeom>
          </p:spPr>
          <p:txBody>
            <a:bodyPr anchor="t" rtlCol="false" tIns="0" lIns="0" bIns="0" rIns="0">
              <a:spAutoFit/>
            </a:bodyPr>
            <a:lstStyle/>
            <a:p>
              <a:pPr algn="l" marL="0" indent="0" lvl="0">
                <a:lnSpc>
                  <a:spcPts val="2800"/>
                </a:lnSpc>
                <a:spcBef>
                  <a:spcPct val="0"/>
                </a:spcBef>
              </a:pPr>
              <a:r>
                <a:rPr lang="en-US" sz="2000" u="sng">
                  <a:solidFill>
                    <a:srgbClr val="000000"/>
                  </a:solidFill>
                  <a:latin typeface="Clear Sans Regular"/>
                </a:rPr>
                <a:t>https://circuitdigest.com/microcontroller-projects/arduino-ph-meter</a:t>
              </a:r>
            </a:p>
          </p:txBody>
        </p:sp>
      </p:grpSp>
      <p:grpSp>
        <p:nvGrpSpPr>
          <p:cNvPr name="Group 9" id="9"/>
          <p:cNvGrpSpPr/>
          <p:nvPr/>
        </p:nvGrpSpPr>
        <p:grpSpPr>
          <a:xfrm rot="0">
            <a:off x="8614689" y="3926041"/>
            <a:ext cx="7793282" cy="654050"/>
            <a:chOff x="0" y="0"/>
            <a:chExt cx="10391043" cy="872067"/>
          </a:xfrm>
        </p:grpSpPr>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11" id="11"/>
            <p:cNvSpPr txBox="true"/>
            <p:nvPr/>
          </p:nvSpPr>
          <p:spPr>
            <a:xfrm rot="0">
              <a:off x="1267111" y="-47625"/>
              <a:ext cx="9123932" cy="919692"/>
            </a:xfrm>
            <a:prstGeom prst="rect">
              <a:avLst/>
            </a:prstGeom>
          </p:spPr>
          <p:txBody>
            <a:bodyPr anchor="t" rtlCol="false" tIns="0" lIns="0" bIns="0" rIns="0">
              <a:spAutoFit/>
            </a:bodyPr>
            <a:lstStyle/>
            <a:p>
              <a:pPr algn="l" marL="0" indent="0" lvl="0">
                <a:lnSpc>
                  <a:spcPts val="2800"/>
                </a:lnSpc>
                <a:spcBef>
                  <a:spcPct val="0"/>
                </a:spcBef>
              </a:pPr>
              <a:r>
                <a:rPr lang="en-US" sz="2000" u="sng">
                  <a:solidFill>
                    <a:srgbClr val="000000"/>
                  </a:solidFill>
                  <a:latin typeface="Clear Sans Regular"/>
                </a:rPr>
                <a:t>https://techatronic.com/solenoid-valve-interfacing-with-arduino/</a:t>
              </a:r>
            </a:p>
          </p:txBody>
        </p:sp>
      </p:grpSp>
      <p:grpSp>
        <p:nvGrpSpPr>
          <p:cNvPr name="Group 12" id="12"/>
          <p:cNvGrpSpPr/>
          <p:nvPr/>
        </p:nvGrpSpPr>
        <p:grpSpPr>
          <a:xfrm rot="0">
            <a:off x="8614689" y="4818216"/>
            <a:ext cx="7793282" cy="654050"/>
            <a:chOff x="0" y="0"/>
            <a:chExt cx="10391043" cy="872067"/>
          </a:xfrm>
        </p:grpSpPr>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14" id="14"/>
            <p:cNvSpPr txBox="true"/>
            <p:nvPr/>
          </p:nvSpPr>
          <p:spPr>
            <a:xfrm rot="0">
              <a:off x="1267111" y="-47625"/>
              <a:ext cx="9123932" cy="919692"/>
            </a:xfrm>
            <a:prstGeom prst="rect">
              <a:avLst/>
            </a:prstGeom>
          </p:spPr>
          <p:txBody>
            <a:bodyPr anchor="t" rtlCol="false" tIns="0" lIns="0" bIns="0" rIns="0">
              <a:spAutoFit/>
            </a:bodyPr>
            <a:lstStyle/>
            <a:p>
              <a:pPr algn="l" marL="0" indent="0" lvl="0">
                <a:lnSpc>
                  <a:spcPts val="2800"/>
                </a:lnSpc>
                <a:spcBef>
                  <a:spcPct val="0"/>
                </a:spcBef>
              </a:pPr>
              <a:r>
                <a:rPr lang="en-US" sz="2000" u="sng">
                  <a:solidFill>
                    <a:srgbClr val="000000"/>
                  </a:solidFill>
                  <a:latin typeface="Clear Sans Regular"/>
                </a:rPr>
                <a:t>https://docs.oracle.com/javase/tutorial/networking/sockets/definition.html</a:t>
              </a:r>
            </a:p>
          </p:txBody>
        </p:sp>
      </p:grpSp>
      <p:grpSp>
        <p:nvGrpSpPr>
          <p:cNvPr name="Group 15" id="15"/>
          <p:cNvGrpSpPr/>
          <p:nvPr/>
        </p:nvGrpSpPr>
        <p:grpSpPr>
          <a:xfrm rot="0">
            <a:off x="8614689" y="5710391"/>
            <a:ext cx="7793282" cy="654050"/>
            <a:chOff x="0" y="0"/>
            <a:chExt cx="10391043" cy="872067"/>
          </a:xfrm>
        </p:grpSpPr>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17" id="17"/>
            <p:cNvSpPr txBox="true"/>
            <p:nvPr/>
          </p:nvSpPr>
          <p:spPr>
            <a:xfrm rot="0">
              <a:off x="1267111" y="-47625"/>
              <a:ext cx="9123932" cy="919692"/>
            </a:xfrm>
            <a:prstGeom prst="rect">
              <a:avLst/>
            </a:prstGeom>
          </p:spPr>
          <p:txBody>
            <a:bodyPr anchor="t" rtlCol="false" tIns="0" lIns="0" bIns="0" rIns="0">
              <a:spAutoFit/>
            </a:bodyPr>
            <a:lstStyle/>
            <a:p>
              <a:pPr algn="l" marL="0" indent="0" lvl="0">
                <a:lnSpc>
                  <a:spcPts val="2800"/>
                </a:lnSpc>
                <a:spcBef>
                  <a:spcPct val="0"/>
                </a:spcBef>
              </a:pPr>
              <a:r>
                <a:rPr lang="en-US" sz="2000" u="sng">
                  <a:solidFill>
                    <a:srgbClr val="000000"/>
                  </a:solidFill>
                  <a:latin typeface="Clear Sans Regular"/>
                </a:rPr>
                <a:t>https://www.techtarget.com/searchnetworking/definition/TCP</a:t>
              </a:r>
            </a:p>
          </p:txBody>
        </p:sp>
      </p:grpSp>
      <p:grpSp>
        <p:nvGrpSpPr>
          <p:cNvPr name="Group 18" id="18"/>
          <p:cNvGrpSpPr/>
          <p:nvPr/>
        </p:nvGrpSpPr>
        <p:grpSpPr>
          <a:xfrm rot="0">
            <a:off x="8614689" y="6602566"/>
            <a:ext cx="7793282" cy="654050"/>
            <a:chOff x="0" y="0"/>
            <a:chExt cx="10391043" cy="872067"/>
          </a:xfrm>
        </p:grpSpPr>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20" id="20"/>
            <p:cNvSpPr txBox="true"/>
            <p:nvPr/>
          </p:nvSpPr>
          <p:spPr>
            <a:xfrm rot="0">
              <a:off x="1267111" y="-47625"/>
              <a:ext cx="9123932" cy="919692"/>
            </a:xfrm>
            <a:prstGeom prst="rect">
              <a:avLst/>
            </a:prstGeom>
          </p:spPr>
          <p:txBody>
            <a:bodyPr anchor="t" rtlCol="false" tIns="0" lIns="0" bIns="0" rIns="0">
              <a:spAutoFit/>
            </a:bodyPr>
            <a:lstStyle/>
            <a:p>
              <a:pPr algn="l" marL="0" indent="0" lvl="0">
                <a:lnSpc>
                  <a:spcPts val="2800"/>
                </a:lnSpc>
                <a:spcBef>
                  <a:spcPct val="0"/>
                </a:spcBef>
              </a:pPr>
              <a:r>
                <a:rPr lang="en-US" sz="2000" u="sng">
                  <a:solidFill>
                    <a:srgbClr val="000000"/>
                  </a:solidFill>
                  <a:latin typeface="Clear Sans Regular"/>
                </a:rPr>
                <a:t>https://roboticsbackend.com/raspberry-pi-arduino-serial-communication/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409" r="11153" b="0"/>
          <a:stretch>
            <a:fillRect/>
          </a:stretch>
        </p:blipFill>
        <p:spPr>
          <a:xfrm>
            <a:off x="0" y="0"/>
            <a:ext cx="18288000" cy="10287000"/>
          </a:xfrm>
          <a:prstGeom prst="rect">
            <a:avLst/>
          </a:prstGeom>
        </p:spPr>
      </p:pic>
      <p:sp>
        <p:nvSpPr>
          <p:cNvPr name="TextBox 3" id="3"/>
          <p:cNvSpPr txBox="true"/>
          <p:nvPr/>
        </p:nvSpPr>
        <p:spPr>
          <a:xfrm rot="0">
            <a:off x="610185" y="1943100"/>
            <a:ext cx="9887091" cy="7772400"/>
          </a:xfrm>
          <a:prstGeom prst="rect">
            <a:avLst/>
          </a:prstGeom>
        </p:spPr>
        <p:txBody>
          <a:bodyPr anchor="t" rtlCol="false" tIns="0" lIns="0" bIns="0" rIns="0">
            <a:spAutoFit/>
          </a:bodyPr>
          <a:lstStyle/>
          <a:p>
            <a:pPr>
              <a:lnSpc>
                <a:spcPts val="3600"/>
              </a:lnSpc>
            </a:pPr>
            <a:r>
              <a:rPr lang="en-US" sz="3000">
                <a:solidFill>
                  <a:srgbClr val="000000"/>
                </a:solidFill>
                <a:latin typeface="Clear Sans Regular"/>
              </a:rPr>
              <a:t>Contribution:</a:t>
            </a:r>
          </a:p>
          <a:p>
            <a:pPr marL="647702" indent="-323851" lvl="1">
              <a:lnSpc>
                <a:spcPts val="3600"/>
              </a:lnSpc>
              <a:buFont typeface="Arial"/>
              <a:buChar char="•"/>
            </a:pPr>
            <a:r>
              <a:rPr lang="en-US" sz="3000">
                <a:solidFill>
                  <a:srgbClr val="000000"/>
                </a:solidFill>
                <a:latin typeface="Clear Sans Regular"/>
              </a:rPr>
              <a:t>Aryan Kumar (190185) - 20%- Worked on making all the presentations &amp; report and helped with the researching &amp; connections.</a:t>
            </a:r>
          </a:p>
          <a:p>
            <a:pPr marL="647702" indent="-323851" lvl="1">
              <a:lnSpc>
                <a:spcPts val="3600"/>
              </a:lnSpc>
              <a:buFont typeface="Arial"/>
              <a:buChar char="•"/>
            </a:pPr>
            <a:r>
              <a:rPr lang="en-US" sz="3000">
                <a:solidFill>
                  <a:srgbClr val="000000"/>
                </a:solidFill>
                <a:latin typeface="Clear Sans Regular"/>
              </a:rPr>
              <a:t>Naveen Kumar Mathur - 20% - Worked on establishing connections with Rpi, encryption-decryption and socket programming </a:t>
            </a:r>
          </a:p>
          <a:p>
            <a:pPr marL="647702" indent="-323851" lvl="1">
              <a:lnSpc>
                <a:spcPts val="3600"/>
              </a:lnSpc>
              <a:buFont typeface="Arial"/>
              <a:buChar char="•"/>
            </a:pPr>
            <a:r>
              <a:rPr lang="en-US" sz="3000">
                <a:solidFill>
                  <a:srgbClr val="000000"/>
                </a:solidFill>
                <a:latin typeface="Clear Sans Regular"/>
              </a:rPr>
              <a:t>Amit Kumar Singh (190117) - 20% - Worked on connection and functioning of sensors &amp; led, serial communication between boards, socket communication and web page.</a:t>
            </a:r>
          </a:p>
          <a:p>
            <a:pPr marL="647702" indent="-323851" lvl="1">
              <a:lnSpc>
                <a:spcPts val="3600"/>
              </a:lnSpc>
              <a:buFont typeface="Arial"/>
              <a:buChar char="•"/>
            </a:pPr>
            <a:r>
              <a:rPr lang="en-US" sz="3000">
                <a:solidFill>
                  <a:srgbClr val="000000"/>
                </a:solidFill>
                <a:latin typeface="Clear Sans Regular"/>
              </a:rPr>
              <a:t>Prince Kumar Ahirwar(190646) - 20%- working of solenoid valve and connections with arduino uno device.</a:t>
            </a:r>
          </a:p>
          <a:p>
            <a:pPr marL="647702" indent="-323851" lvl="1">
              <a:lnSpc>
                <a:spcPts val="3600"/>
              </a:lnSpc>
              <a:spcBef>
                <a:spcPct val="0"/>
              </a:spcBef>
              <a:buFont typeface="Arial"/>
              <a:buChar char="•"/>
            </a:pPr>
            <a:r>
              <a:rPr lang="en-US" sz="3000">
                <a:solidFill>
                  <a:srgbClr val="000000"/>
                </a:solidFill>
                <a:latin typeface="Clear Sans Regular"/>
              </a:rPr>
              <a:t>Aman Raw (190108) - 20% -worked on connections of raspberry pi and sending data from sensor to laptop.</a:t>
            </a:r>
          </a:p>
        </p:txBody>
      </p:sp>
      <p:sp>
        <p:nvSpPr>
          <p:cNvPr name="TextBox 4" id="4"/>
          <p:cNvSpPr txBox="true"/>
          <p:nvPr/>
        </p:nvSpPr>
        <p:spPr>
          <a:xfrm rot="0">
            <a:off x="610185" y="479426"/>
            <a:ext cx="10043902" cy="1330324"/>
          </a:xfrm>
          <a:prstGeom prst="rect">
            <a:avLst/>
          </a:prstGeom>
        </p:spPr>
        <p:txBody>
          <a:bodyPr anchor="t" rtlCol="false" tIns="0" lIns="0" bIns="0" rIns="0">
            <a:spAutoFit/>
          </a:bodyPr>
          <a:lstStyle/>
          <a:p>
            <a:pPr>
              <a:lnSpc>
                <a:spcPts val="9999"/>
              </a:lnSpc>
            </a:pPr>
            <a:r>
              <a:rPr lang="en-US" sz="9999">
                <a:solidFill>
                  <a:srgbClr val="447339"/>
                </a:solidFill>
                <a:latin typeface="Big Shoulders Display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050" r="0" b="1105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415" r="34" b="0"/>
          <a:stretch>
            <a:fillRect/>
          </a:stretch>
        </p:blipFill>
        <p:spPr>
          <a:xfrm flipH="false" flipV="false" rot="-5400000">
            <a:off x="-35094" y="1652652"/>
            <a:ext cx="18442820" cy="18372631"/>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768386" y="677458"/>
            <a:ext cx="689712" cy="702485"/>
          </a:xfrm>
          <a:prstGeom prst="rect">
            <a:avLst/>
          </a:prstGeom>
        </p:spPr>
      </p:pic>
      <p:grpSp>
        <p:nvGrpSpPr>
          <p:cNvPr name="Group 5" id="5"/>
          <p:cNvGrpSpPr/>
          <p:nvPr/>
        </p:nvGrpSpPr>
        <p:grpSpPr>
          <a:xfrm rot="0">
            <a:off x="3554367" y="3310036"/>
            <a:ext cx="11263897" cy="5486400"/>
            <a:chOff x="0" y="0"/>
            <a:chExt cx="2966623" cy="1444978"/>
          </a:xfrm>
        </p:grpSpPr>
        <p:sp>
          <p:nvSpPr>
            <p:cNvPr name="Freeform 6" id="6"/>
            <p:cNvSpPr/>
            <p:nvPr/>
          </p:nvSpPr>
          <p:spPr>
            <a:xfrm>
              <a:off x="0" y="0"/>
              <a:ext cx="2966623" cy="1444978"/>
            </a:xfrm>
            <a:custGeom>
              <a:avLst/>
              <a:gdLst/>
              <a:ahLst/>
              <a:cxnLst/>
              <a:rect r="r" b="b" t="t" l="l"/>
              <a:pathLst>
                <a:path h="1444978" w="2966623">
                  <a:moveTo>
                    <a:pt x="0" y="0"/>
                  </a:moveTo>
                  <a:lnTo>
                    <a:pt x="2966623" y="0"/>
                  </a:lnTo>
                  <a:lnTo>
                    <a:pt x="2966623" y="1444978"/>
                  </a:lnTo>
                  <a:lnTo>
                    <a:pt x="0" y="1444978"/>
                  </a:lnTo>
                  <a:close/>
                </a:path>
              </a:pathLst>
            </a:custGeom>
            <a:solidFill>
              <a:srgbClr val="000000">
                <a:alpha val="43922"/>
              </a:srgbClr>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587"/>
                </a:lnSpc>
              </a:pPr>
            </a:p>
          </p:txBody>
        </p:sp>
      </p:grpSp>
      <p:sp>
        <p:nvSpPr>
          <p:cNvPr name="TextBox 8" id="8"/>
          <p:cNvSpPr txBox="true"/>
          <p:nvPr/>
        </p:nvSpPr>
        <p:spPr>
          <a:xfrm rot="0">
            <a:off x="3401610" y="3538636"/>
            <a:ext cx="11569411" cy="5029200"/>
          </a:xfrm>
          <a:prstGeom prst="rect">
            <a:avLst/>
          </a:prstGeom>
        </p:spPr>
        <p:txBody>
          <a:bodyPr anchor="t" rtlCol="false" tIns="0" lIns="0" bIns="0" rIns="0">
            <a:spAutoFit/>
          </a:bodyPr>
          <a:lstStyle/>
          <a:p>
            <a:pPr algn="ctr">
              <a:lnSpc>
                <a:spcPts val="3600"/>
              </a:lnSpc>
            </a:pPr>
            <a:r>
              <a:rPr lang="en-US" sz="3000">
                <a:solidFill>
                  <a:srgbClr val="FFFFFF"/>
                </a:solidFill>
                <a:latin typeface="Clear Sans Regular"/>
              </a:rPr>
              <a:t>- Many people keep fish as pets as it can provide decoration for a home and watching them can help people relax.</a:t>
            </a:r>
          </a:p>
          <a:p>
            <a:pPr algn="ctr">
              <a:lnSpc>
                <a:spcPts val="3600"/>
              </a:lnSpc>
            </a:pPr>
          </a:p>
          <a:p>
            <a:pPr algn="ctr">
              <a:lnSpc>
                <a:spcPts val="3600"/>
              </a:lnSpc>
            </a:pPr>
            <a:r>
              <a:rPr lang="en-US" sz="3000">
                <a:solidFill>
                  <a:srgbClr val="FFFFFF"/>
                </a:solidFill>
                <a:latin typeface="Clear Sans Regular"/>
              </a:rPr>
              <a:t>- Poor water and surrounding quality can be harmful for the fish, hence water needs to be periodically changed. It is not generally possible to know whether their aquarium is experiencing an abnormal situation.</a:t>
            </a:r>
          </a:p>
          <a:p>
            <a:pPr algn="ctr">
              <a:lnSpc>
                <a:spcPts val="3600"/>
              </a:lnSpc>
            </a:pPr>
          </a:p>
          <a:p>
            <a:pPr algn="ctr" marL="0" indent="0" lvl="0">
              <a:lnSpc>
                <a:spcPts val="3600"/>
              </a:lnSpc>
              <a:spcBef>
                <a:spcPct val="0"/>
              </a:spcBef>
            </a:pPr>
            <a:r>
              <a:rPr lang="en-US" sz="3000">
                <a:solidFill>
                  <a:srgbClr val="FFFFFF"/>
                </a:solidFill>
                <a:latin typeface="Clear Sans Regular"/>
              </a:rPr>
              <a:t> </a:t>
            </a:r>
            <a:r>
              <a:rPr lang="en-US" sz="3000" u="sng">
                <a:solidFill>
                  <a:srgbClr val="FFFFFF"/>
                </a:solidFill>
                <a:latin typeface="Clear Sans Regular Bold"/>
              </a:rPr>
              <a:t>Problem Statement</a:t>
            </a:r>
            <a:r>
              <a:rPr lang="en-US" sz="3000">
                <a:solidFill>
                  <a:srgbClr val="FFFFFF"/>
                </a:solidFill>
                <a:latin typeface="Clear Sans Regular Bold"/>
              </a:rPr>
              <a:t>:</a:t>
            </a:r>
            <a:r>
              <a:rPr lang="en-US" sz="3000">
                <a:solidFill>
                  <a:srgbClr val="FFFFFF"/>
                </a:solidFill>
                <a:latin typeface="Clear Sans Regular"/>
              </a:rPr>
              <a:t> To build a simple and productive technique to examine water quality with ease, low control and user friendly and make the water quatity status available effortlessly to the client.</a:t>
            </a:r>
          </a:p>
        </p:txBody>
      </p:sp>
      <p:sp>
        <p:nvSpPr>
          <p:cNvPr name="TextBox 9" id="9"/>
          <p:cNvSpPr txBox="true"/>
          <p:nvPr/>
        </p:nvSpPr>
        <p:spPr>
          <a:xfrm rot="0">
            <a:off x="3707125" y="1154008"/>
            <a:ext cx="10958382" cy="993775"/>
          </a:xfrm>
          <a:prstGeom prst="rect">
            <a:avLst/>
          </a:prstGeom>
        </p:spPr>
        <p:txBody>
          <a:bodyPr anchor="t" rtlCol="false" tIns="0" lIns="0" bIns="0" rIns="0">
            <a:spAutoFit/>
          </a:bodyPr>
          <a:lstStyle/>
          <a:p>
            <a:pPr algn="ctr" marL="0" indent="0" lvl="0">
              <a:lnSpc>
                <a:spcPts val="7700"/>
              </a:lnSpc>
              <a:spcBef>
                <a:spcPct val="0"/>
              </a:spcBef>
            </a:pPr>
            <a:r>
              <a:rPr lang="en-US" sz="7000">
                <a:solidFill>
                  <a:srgbClr val="FFFFFF"/>
                </a:solidFill>
                <a:latin typeface="Hammersmith One 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53534" y="669953"/>
            <a:ext cx="2972927" cy="4322891"/>
            <a:chOff x="0" y="0"/>
            <a:chExt cx="1315922" cy="1913464"/>
          </a:xfrm>
        </p:grpSpPr>
        <p:sp>
          <p:nvSpPr>
            <p:cNvPr name="Freeform 3" id="3"/>
            <p:cNvSpPr/>
            <p:nvPr/>
          </p:nvSpPr>
          <p:spPr>
            <a:xfrm>
              <a:off x="0" y="0"/>
              <a:ext cx="1315922" cy="1913464"/>
            </a:xfrm>
            <a:custGeom>
              <a:avLst/>
              <a:gdLst/>
              <a:ahLst/>
              <a:cxnLst/>
              <a:rect r="r" b="b" t="t" l="l"/>
              <a:pathLst>
                <a:path h="1913464" w="1315922">
                  <a:moveTo>
                    <a:pt x="1191462" y="1913464"/>
                  </a:moveTo>
                  <a:lnTo>
                    <a:pt x="124460" y="1913464"/>
                  </a:lnTo>
                  <a:cubicBezTo>
                    <a:pt x="55880" y="1913464"/>
                    <a:pt x="0" y="1857584"/>
                    <a:pt x="0" y="1789004"/>
                  </a:cubicBezTo>
                  <a:lnTo>
                    <a:pt x="0" y="124460"/>
                  </a:lnTo>
                  <a:cubicBezTo>
                    <a:pt x="0" y="55880"/>
                    <a:pt x="55880" y="0"/>
                    <a:pt x="124460" y="0"/>
                  </a:cubicBezTo>
                  <a:lnTo>
                    <a:pt x="1191463" y="0"/>
                  </a:lnTo>
                  <a:cubicBezTo>
                    <a:pt x="1260043" y="0"/>
                    <a:pt x="1315922" y="55880"/>
                    <a:pt x="1315922" y="124460"/>
                  </a:cubicBezTo>
                  <a:lnTo>
                    <a:pt x="1315922" y="1789004"/>
                  </a:lnTo>
                  <a:cubicBezTo>
                    <a:pt x="1315922" y="1857584"/>
                    <a:pt x="1260043" y="1913464"/>
                    <a:pt x="1191463" y="1913464"/>
                  </a:cubicBezTo>
                  <a:close/>
                </a:path>
              </a:pathLst>
            </a:custGeom>
            <a:solidFill>
              <a:srgbClr val="EFEFEF"/>
            </a:solidFill>
          </p:spPr>
        </p:sp>
      </p:grpSp>
      <p:grpSp>
        <p:nvGrpSpPr>
          <p:cNvPr name="Group 4" id="4"/>
          <p:cNvGrpSpPr>
            <a:grpSpLocks noChangeAspect="true"/>
          </p:cNvGrpSpPr>
          <p:nvPr/>
        </p:nvGrpSpPr>
        <p:grpSpPr>
          <a:xfrm rot="0">
            <a:off x="8187786" y="981539"/>
            <a:ext cx="2104422" cy="2104414"/>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0" b="0"/>
              </a:stretch>
            </a:blipFill>
          </p:spPr>
        </p:sp>
      </p:grpSp>
      <p:grpSp>
        <p:nvGrpSpPr>
          <p:cNvPr name="Group 6" id="6"/>
          <p:cNvGrpSpPr/>
          <p:nvPr/>
        </p:nvGrpSpPr>
        <p:grpSpPr>
          <a:xfrm rot="0">
            <a:off x="7753534" y="5293194"/>
            <a:ext cx="2972927" cy="4323853"/>
            <a:chOff x="0" y="0"/>
            <a:chExt cx="1315922" cy="1913890"/>
          </a:xfrm>
        </p:grpSpPr>
        <p:sp>
          <p:nvSpPr>
            <p:cNvPr name="Freeform 7" id="7"/>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8" id="8"/>
          <p:cNvGrpSpPr>
            <a:grpSpLocks noChangeAspect="true"/>
          </p:cNvGrpSpPr>
          <p:nvPr/>
        </p:nvGrpSpPr>
        <p:grpSpPr>
          <a:xfrm rot="0">
            <a:off x="8187786" y="5604780"/>
            <a:ext cx="2104422" cy="2104414"/>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grpSp>
        <p:nvGrpSpPr>
          <p:cNvPr name="Group 10" id="10"/>
          <p:cNvGrpSpPr/>
          <p:nvPr/>
        </p:nvGrpSpPr>
        <p:grpSpPr>
          <a:xfrm rot="0">
            <a:off x="11019953" y="669953"/>
            <a:ext cx="2972927" cy="4323853"/>
            <a:chOff x="0" y="0"/>
            <a:chExt cx="1315922" cy="1913890"/>
          </a:xfrm>
        </p:grpSpPr>
        <p:sp>
          <p:nvSpPr>
            <p:cNvPr name="Freeform 11" id="11"/>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12" id="12"/>
          <p:cNvGrpSpPr>
            <a:grpSpLocks noChangeAspect="true"/>
          </p:cNvGrpSpPr>
          <p:nvPr/>
        </p:nvGrpSpPr>
        <p:grpSpPr>
          <a:xfrm rot="0">
            <a:off x="11454206" y="981539"/>
            <a:ext cx="2104422" cy="2104414"/>
            <a:chOff x="0" y="0"/>
            <a:chExt cx="6350000" cy="6349975"/>
          </a:xfrm>
        </p:grpSpPr>
        <p:sp>
          <p:nvSpPr>
            <p:cNvPr name="Freeform 13" id="1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666" r="-16666" t="0" b="0"/>
              </a:stretch>
            </a:blipFill>
          </p:spPr>
        </p:sp>
      </p:grpSp>
      <p:grpSp>
        <p:nvGrpSpPr>
          <p:cNvPr name="Group 14" id="14"/>
          <p:cNvGrpSpPr/>
          <p:nvPr/>
        </p:nvGrpSpPr>
        <p:grpSpPr>
          <a:xfrm rot="0">
            <a:off x="11019953" y="5293194"/>
            <a:ext cx="2972927" cy="4323853"/>
            <a:chOff x="0" y="0"/>
            <a:chExt cx="1315922" cy="1913890"/>
          </a:xfrm>
        </p:grpSpPr>
        <p:sp>
          <p:nvSpPr>
            <p:cNvPr name="Freeform 15" id="15"/>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16" id="16"/>
          <p:cNvGrpSpPr>
            <a:grpSpLocks noChangeAspect="true"/>
          </p:cNvGrpSpPr>
          <p:nvPr/>
        </p:nvGrpSpPr>
        <p:grpSpPr>
          <a:xfrm rot="0">
            <a:off x="11454206" y="5604780"/>
            <a:ext cx="2104422" cy="2104414"/>
            <a:chOff x="0" y="0"/>
            <a:chExt cx="6350000" cy="6349975"/>
          </a:xfrm>
        </p:grpSpPr>
        <p:sp>
          <p:nvSpPr>
            <p:cNvPr name="Freeform 17" id="1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grpSp>
        <p:nvGrpSpPr>
          <p:cNvPr name="Group 18" id="18"/>
          <p:cNvGrpSpPr/>
          <p:nvPr/>
        </p:nvGrpSpPr>
        <p:grpSpPr>
          <a:xfrm rot="0">
            <a:off x="14286373" y="669953"/>
            <a:ext cx="2972927" cy="4323853"/>
            <a:chOff x="0" y="0"/>
            <a:chExt cx="1315922" cy="1913890"/>
          </a:xfrm>
        </p:grpSpPr>
        <p:sp>
          <p:nvSpPr>
            <p:cNvPr name="Freeform 19" id="19"/>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20" id="20"/>
          <p:cNvGrpSpPr>
            <a:grpSpLocks noChangeAspect="true"/>
          </p:cNvGrpSpPr>
          <p:nvPr/>
        </p:nvGrpSpPr>
        <p:grpSpPr>
          <a:xfrm rot="0">
            <a:off x="14720625" y="981539"/>
            <a:ext cx="2104422" cy="2104414"/>
            <a:chOff x="0" y="0"/>
            <a:chExt cx="6350000" cy="6349975"/>
          </a:xfrm>
        </p:grpSpPr>
        <p:sp>
          <p:nvSpPr>
            <p:cNvPr name="Freeform 21" id="2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825" r="-5320" t="0" b="0"/>
              </a:stretch>
            </a:blipFill>
          </p:spPr>
        </p:sp>
      </p:grpSp>
      <p:grpSp>
        <p:nvGrpSpPr>
          <p:cNvPr name="Group 22" id="22"/>
          <p:cNvGrpSpPr/>
          <p:nvPr/>
        </p:nvGrpSpPr>
        <p:grpSpPr>
          <a:xfrm rot="0">
            <a:off x="14286373" y="5293194"/>
            <a:ext cx="2972927" cy="4323853"/>
            <a:chOff x="0" y="0"/>
            <a:chExt cx="1315922" cy="1913890"/>
          </a:xfrm>
        </p:grpSpPr>
        <p:sp>
          <p:nvSpPr>
            <p:cNvPr name="Freeform 23" id="23"/>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24" id="24"/>
          <p:cNvGrpSpPr>
            <a:grpSpLocks noChangeAspect="true"/>
          </p:cNvGrpSpPr>
          <p:nvPr/>
        </p:nvGrpSpPr>
        <p:grpSpPr>
          <a:xfrm rot="0">
            <a:off x="14720625" y="5604780"/>
            <a:ext cx="2104422" cy="2104414"/>
            <a:chOff x="0" y="0"/>
            <a:chExt cx="6350000" cy="6349975"/>
          </a:xfrm>
        </p:grpSpPr>
        <p:sp>
          <p:nvSpPr>
            <p:cNvPr name="Freeform 25" id="2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pic>
        <p:nvPicPr>
          <p:cNvPr name="Picture 26" id="2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00000">
            <a:off x="1035086" y="1022314"/>
            <a:ext cx="689712" cy="702485"/>
          </a:xfrm>
          <a:prstGeom prst="rect">
            <a:avLst/>
          </a:prstGeom>
        </p:spPr>
      </p:pic>
      <p:sp>
        <p:nvSpPr>
          <p:cNvPr name="TextBox 27" id="27"/>
          <p:cNvSpPr txBox="true"/>
          <p:nvPr/>
        </p:nvSpPr>
        <p:spPr>
          <a:xfrm rot="0">
            <a:off x="1860260" y="585916"/>
            <a:ext cx="5764199" cy="1965325"/>
          </a:xfrm>
          <a:prstGeom prst="rect">
            <a:avLst/>
          </a:prstGeom>
        </p:spPr>
        <p:txBody>
          <a:bodyPr anchor="t" rtlCol="false" tIns="0" lIns="0" bIns="0" rIns="0">
            <a:spAutoFit/>
          </a:bodyPr>
          <a:lstStyle/>
          <a:p>
            <a:pPr algn="l" marL="0" indent="0" lvl="0">
              <a:lnSpc>
                <a:spcPts val="7700"/>
              </a:lnSpc>
              <a:spcBef>
                <a:spcPct val="0"/>
              </a:spcBef>
            </a:pPr>
            <a:r>
              <a:rPr lang="en-US" sz="7000">
                <a:solidFill>
                  <a:srgbClr val="000000"/>
                </a:solidFill>
                <a:latin typeface="Hammersmith One Bold"/>
              </a:rPr>
              <a:t>Equipments Used</a:t>
            </a:r>
          </a:p>
        </p:txBody>
      </p:sp>
      <p:sp>
        <p:nvSpPr>
          <p:cNvPr name="TextBox 28" id="28"/>
          <p:cNvSpPr txBox="true"/>
          <p:nvPr/>
        </p:nvSpPr>
        <p:spPr>
          <a:xfrm rot="0">
            <a:off x="8074742" y="3589393"/>
            <a:ext cx="2217467" cy="10477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Raspberry Pi 3</a:t>
            </a:r>
          </a:p>
        </p:txBody>
      </p:sp>
      <p:sp>
        <p:nvSpPr>
          <p:cNvPr name="TextBox 29" id="29"/>
          <p:cNvSpPr txBox="true"/>
          <p:nvPr/>
        </p:nvSpPr>
        <p:spPr>
          <a:xfrm rot="0">
            <a:off x="11397684" y="3360793"/>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Relay</a:t>
            </a:r>
          </a:p>
        </p:txBody>
      </p:sp>
      <p:sp>
        <p:nvSpPr>
          <p:cNvPr name="TextBox 30" id="30"/>
          <p:cNvSpPr txBox="true"/>
          <p:nvPr/>
        </p:nvSpPr>
        <p:spPr>
          <a:xfrm rot="0">
            <a:off x="8131264"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pH Sensor</a:t>
            </a:r>
          </a:p>
        </p:txBody>
      </p:sp>
      <p:sp>
        <p:nvSpPr>
          <p:cNvPr name="TextBox 31" id="31"/>
          <p:cNvSpPr txBox="true"/>
          <p:nvPr/>
        </p:nvSpPr>
        <p:spPr>
          <a:xfrm rot="0">
            <a:off x="11397684"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Arduino</a:t>
            </a:r>
          </a:p>
        </p:txBody>
      </p:sp>
      <p:sp>
        <p:nvSpPr>
          <p:cNvPr name="TextBox 32" id="32"/>
          <p:cNvSpPr txBox="true"/>
          <p:nvPr/>
        </p:nvSpPr>
        <p:spPr>
          <a:xfrm rot="0">
            <a:off x="14664103"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LDR Sensor</a:t>
            </a:r>
          </a:p>
        </p:txBody>
      </p:sp>
      <p:sp>
        <p:nvSpPr>
          <p:cNvPr name="TextBox 33" id="33"/>
          <p:cNvSpPr txBox="true"/>
          <p:nvPr/>
        </p:nvSpPr>
        <p:spPr>
          <a:xfrm rot="0">
            <a:off x="14664103" y="3360793"/>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Light</a:t>
            </a:r>
          </a:p>
        </p:txBody>
      </p:sp>
      <p:grpSp>
        <p:nvGrpSpPr>
          <p:cNvPr name="Group 34" id="34"/>
          <p:cNvGrpSpPr/>
          <p:nvPr/>
        </p:nvGrpSpPr>
        <p:grpSpPr>
          <a:xfrm rot="0">
            <a:off x="1217130" y="5293194"/>
            <a:ext cx="2972927" cy="4323853"/>
            <a:chOff x="0" y="0"/>
            <a:chExt cx="1315922" cy="1913890"/>
          </a:xfrm>
        </p:grpSpPr>
        <p:sp>
          <p:nvSpPr>
            <p:cNvPr name="Freeform 35" id="35"/>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36" id="36"/>
          <p:cNvGrpSpPr>
            <a:grpSpLocks noChangeAspect="true"/>
          </p:cNvGrpSpPr>
          <p:nvPr/>
        </p:nvGrpSpPr>
        <p:grpSpPr>
          <a:xfrm rot="0">
            <a:off x="1651382" y="5604780"/>
            <a:ext cx="2104422" cy="2104414"/>
            <a:chOff x="0" y="0"/>
            <a:chExt cx="6350000" cy="6349975"/>
          </a:xfrm>
        </p:grpSpPr>
        <p:sp>
          <p:nvSpPr>
            <p:cNvPr name="Freeform 37" id="3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r="0" t="0" b="0"/>
              </a:stretch>
            </a:blipFill>
          </p:spPr>
        </p:sp>
      </p:grpSp>
      <p:sp>
        <p:nvSpPr>
          <p:cNvPr name="TextBox 38" id="38"/>
          <p:cNvSpPr txBox="true"/>
          <p:nvPr/>
        </p:nvSpPr>
        <p:spPr>
          <a:xfrm rot="0">
            <a:off x="1405995" y="8171327"/>
            <a:ext cx="2595197" cy="10477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Solenoid Valve</a:t>
            </a:r>
          </a:p>
        </p:txBody>
      </p:sp>
      <p:grpSp>
        <p:nvGrpSpPr>
          <p:cNvPr name="Group 39" id="39"/>
          <p:cNvGrpSpPr/>
          <p:nvPr/>
        </p:nvGrpSpPr>
        <p:grpSpPr>
          <a:xfrm rot="0">
            <a:off x="4485332" y="5293194"/>
            <a:ext cx="2972927" cy="4323853"/>
            <a:chOff x="0" y="0"/>
            <a:chExt cx="1315922" cy="1913890"/>
          </a:xfrm>
        </p:grpSpPr>
        <p:sp>
          <p:nvSpPr>
            <p:cNvPr name="Freeform 40" id="40"/>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41" id="41"/>
          <p:cNvGrpSpPr>
            <a:grpSpLocks noChangeAspect="true"/>
          </p:cNvGrpSpPr>
          <p:nvPr/>
        </p:nvGrpSpPr>
        <p:grpSpPr>
          <a:xfrm rot="0">
            <a:off x="4919584" y="5604780"/>
            <a:ext cx="2104422" cy="2104414"/>
            <a:chOff x="0" y="0"/>
            <a:chExt cx="6350000" cy="6349975"/>
          </a:xfrm>
        </p:grpSpPr>
        <p:sp>
          <p:nvSpPr>
            <p:cNvPr name="Freeform 42" id="4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r="0" t="0" b="0"/>
              </a:stretch>
            </a:blipFill>
          </p:spPr>
        </p:sp>
      </p:grpSp>
      <p:sp>
        <p:nvSpPr>
          <p:cNvPr name="TextBox 43" id="43"/>
          <p:cNvSpPr txBox="true"/>
          <p:nvPr/>
        </p:nvSpPr>
        <p:spPr>
          <a:xfrm rot="0">
            <a:off x="4863062" y="7984034"/>
            <a:ext cx="2217467" cy="1581150"/>
          </a:xfrm>
          <a:prstGeom prst="rect">
            <a:avLst/>
          </a:prstGeom>
        </p:spPr>
        <p:txBody>
          <a:bodyPr anchor="t" rtlCol="false" tIns="0" lIns="0" bIns="0" rIns="0">
            <a:spAutoFit/>
          </a:bodyPr>
          <a:lstStyle/>
          <a:p>
            <a:pPr algn="ctr">
              <a:lnSpc>
                <a:spcPts val="4200"/>
              </a:lnSpc>
            </a:pPr>
            <a:r>
              <a:rPr lang="en-US" sz="3000" spc="60">
                <a:solidFill>
                  <a:srgbClr val="000000"/>
                </a:solidFill>
                <a:latin typeface="Hammersmith One"/>
              </a:rPr>
              <a:t>Breadboard</a:t>
            </a:r>
          </a:p>
          <a:p>
            <a:pPr algn="ctr">
              <a:lnSpc>
                <a:spcPts val="4200"/>
              </a:lnSpc>
            </a:pPr>
            <a:r>
              <a:rPr lang="en-US" sz="3000" spc="60">
                <a:solidFill>
                  <a:srgbClr val="000000"/>
                </a:solidFill>
                <a:latin typeface="Hammersmith One"/>
              </a:rPr>
              <a:t>and </a:t>
            </a:r>
          </a:p>
          <a:p>
            <a:pPr algn="ctr" marL="0" indent="0" lvl="0">
              <a:lnSpc>
                <a:spcPts val="4200"/>
              </a:lnSpc>
            </a:pPr>
            <a:r>
              <a:rPr lang="en-US" sz="3000" spc="60">
                <a:solidFill>
                  <a:srgbClr val="000000"/>
                </a:solidFill>
                <a:latin typeface="Hammersmith One"/>
              </a:rPr>
              <a:t>Wires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9612354"/>
            <a:ext cx="18257487" cy="13492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445728" y="3242432"/>
            <a:ext cx="1017909" cy="512656"/>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047428" y="3246350"/>
            <a:ext cx="1284473" cy="686609"/>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856766" y="3246350"/>
            <a:ext cx="1072161" cy="1072161"/>
          </a:xfrm>
          <a:prstGeom prst="rect">
            <a:avLst/>
          </a:prstGeom>
        </p:spPr>
      </p:pic>
      <p:sp>
        <p:nvSpPr>
          <p:cNvPr name="TextBox 7" id="7"/>
          <p:cNvSpPr txBox="true"/>
          <p:nvPr/>
        </p:nvSpPr>
        <p:spPr>
          <a:xfrm rot="0">
            <a:off x="1028700" y="4883861"/>
            <a:ext cx="4730806" cy="3867150"/>
          </a:xfrm>
          <a:prstGeom prst="rect">
            <a:avLst/>
          </a:prstGeom>
        </p:spPr>
        <p:txBody>
          <a:bodyPr anchor="t" rtlCol="false" tIns="0" lIns="0" bIns="0" rIns="0">
            <a:spAutoFit/>
          </a:bodyPr>
          <a:lstStyle/>
          <a:p>
            <a:pPr algn="ctr">
              <a:lnSpc>
                <a:spcPts val="3899"/>
              </a:lnSpc>
            </a:pPr>
            <a:r>
              <a:rPr lang="en-US" sz="2999" spc="59">
                <a:solidFill>
                  <a:srgbClr val="000000"/>
                </a:solidFill>
                <a:latin typeface="Clear Sans Regular"/>
              </a:rPr>
              <a:t>We used sensors</a:t>
            </a:r>
          </a:p>
          <a:p>
            <a:pPr algn="ctr" marL="0" indent="0" lvl="0">
              <a:lnSpc>
                <a:spcPts val="3899"/>
              </a:lnSpc>
            </a:pPr>
            <a:r>
              <a:rPr lang="en-US" sz="2999" spc="59">
                <a:solidFill>
                  <a:srgbClr val="000000"/>
                </a:solidFill>
                <a:latin typeface="Clear Sans Regular"/>
              </a:rPr>
              <a:t>(LDR, pH sensor) to the collect data. LDR sensor in the mobile phone connected to Raspberry Pi through Flask-Socket and pH sensor connected to the Arduino.</a:t>
            </a:r>
          </a:p>
        </p:txBody>
      </p:sp>
      <p:sp>
        <p:nvSpPr>
          <p:cNvPr name="TextBox 8" id="8"/>
          <p:cNvSpPr txBox="true"/>
          <p:nvPr/>
        </p:nvSpPr>
        <p:spPr>
          <a:xfrm rot="0">
            <a:off x="6570424" y="4883861"/>
            <a:ext cx="5293018" cy="3381375"/>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Then, we connected the Arduino board to the Raspberry Pi. All the connection with LEDs and Solenoid Valve were also made. We then worked on codes.</a:t>
            </a:r>
          </a:p>
        </p:txBody>
      </p:sp>
      <p:sp>
        <p:nvSpPr>
          <p:cNvPr name="TextBox 9" id="9"/>
          <p:cNvSpPr txBox="true"/>
          <p:nvPr/>
        </p:nvSpPr>
        <p:spPr>
          <a:xfrm rot="0">
            <a:off x="12376613" y="4883861"/>
            <a:ext cx="4626104" cy="3381375"/>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Further, we worked on establishing a communication where Raspberry Pi acted as a server and our PC acted as a client over a local IP address on a chosen port </a:t>
            </a:r>
          </a:p>
        </p:txBody>
      </p:sp>
      <p:sp>
        <p:nvSpPr>
          <p:cNvPr name="TextBox 10" id="10"/>
          <p:cNvSpPr txBox="true"/>
          <p:nvPr/>
        </p:nvSpPr>
        <p:spPr>
          <a:xfrm rot="0">
            <a:off x="2209800" y="828514"/>
            <a:ext cx="9424339" cy="1066800"/>
          </a:xfrm>
          <a:prstGeom prst="rect">
            <a:avLst/>
          </a:prstGeom>
        </p:spPr>
        <p:txBody>
          <a:bodyPr anchor="t" rtlCol="false" tIns="0" lIns="0" bIns="0" rIns="0">
            <a:spAutoFit/>
          </a:bodyPr>
          <a:lstStyle/>
          <a:p>
            <a:pPr algn="l" marL="0" indent="0" lvl="0">
              <a:lnSpc>
                <a:spcPts val="8400"/>
              </a:lnSpc>
              <a:spcBef>
                <a:spcPct val="0"/>
              </a:spcBef>
            </a:pPr>
            <a:r>
              <a:rPr lang="en-US" sz="7000" spc="-70">
                <a:solidFill>
                  <a:srgbClr val="000000"/>
                </a:solidFill>
                <a:latin typeface="Hammersmith One"/>
              </a:rPr>
              <a:t>Tasks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9612354"/>
            <a:ext cx="18257487" cy="13492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789308" y="3354192"/>
            <a:ext cx="1017909" cy="512656"/>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749922" y="3274372"/>
            <a:ext cx="1624887" cy="672297"/>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069143" y="3274372"/>
            <a:ext cx="1241044" cy="1089862"/>
          </a:xfrm>
          <a:prstGeom prst="rect">
            <a:avLst/>
          </a:prstGeom>
        </p:spPr>
      </p:pic>
      <p:sp>
        <p:nvSpPr>
          <p:cNvPr name="TextBox 7" id="7"/>
          <p:cNvSpPr txBox="true"/>
          <p:nvPr/>
        </p:nvSpPr>
        <p:spPr>
          <a:xfrm rot="0">
            <a:off x="1358876" y="4915668"/>
            <a:ext cx="4406979" cy="2895600"/>
          </a:xfrm>
          <a:prstGeom prst="rect">
            <a:avLst/>
          </a:prstGeom>
        </p:spPr>
        <p:txBody>
          <a:bodyPr anchor="t" rtlCol="false" tIns="0" lIns="0" bIns="0" rIns="0">
            <a:spAutoFit/>
          </a:bodyPr>
          <a:lstStyle/>
          <a:p>
            <a:pPr algn="ctr" marL="0" indent="0" lvl="0">
              <a:lnSpc>
                <a:spcPts val="3899"/>
              </a:lnSpc>
            </a:pPr>
            <a:r>
              <a:rPr lang="en-US" sz="2999" spc="59">
                <a:solidFill>
                  <a:srgbClr val="000000"/>
                </a:solidFill>
                <a:latin typeface="Clear Sans Regular"/>
              </a:rPr>
              <a:t>Used methods present in socket library in python, to establish the connection between Raspberry pi as server and other pc as client.</a:t>
            </a:r>
          </a:p>
        </p:txBody>
      </p:sp>
      <p:sp>
        <p:nvSpPr>
          <p:cNvPr name="TextBox 8" id="8"/>
          <p:cNvSpPr txBox="true"/>
          <p:nvPr/>
        </p:nvSpPr>
        <p:spPr>
          <a:xfrm rot="0">
            <a:off x="6937826" y="4915668"/>
            <a:ext cx="4751386" cy="2895600"/>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Thus, stream type communication (TCP) was achieved. We then worked on the endpoint webpage's backend and frontend.</a:t>
            </a:r>
          </a:p>
        </p:txBody>
      </p:sp>
      <p:sp>
        <p:nvSpPr>
          <p:cNvPr name="TextBox 9" id="9"/>
          <p:cNvSpPr txBox="true"/>
          <p:nvPr/>
        </p:nvSpPr>
        <p:spPr>
          <a:xfrm rot="0">
            <a:off x="12789242" y="4915668"/>
            <a:ext cx="4139882" cy="2895600"/>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We worked on the encryption and decryption of the data. Finally, we ran and tested our final project.</a:t>
            </a:r>
          </a:p>
        </p:txBody>
      </p:sp>
      <p:sp>
        <p:nvSpPr>
          <p:cNvPr name="TextBox 10" id="10"/>
          <p:cNvSpPr txBox="true"/>
          <p:nvPr/>
        </p:nvSpPr>
        <p:spPr>
          <a:xfrm rot="0">
            <a:off x="2209800" y="828514"/>
            <a:ext cx="9424339" cy="1066800"/>
          </a:xfrm>
          <a:prstGeom prst="rect">
            <a:avLst/>
          </a:prstGeom>
        </p:spPr>
        <p:txBody>
          <a:bodyPr anchor="t" rtlCol="false" tIns="0" lIns="0" bIns="0" rIns="0">
            <a:spAutoFit/>
          </a:bodyPr>
          <a:lstStyle/>
          <a:p>
            <a:pPr algn="l" marL="0" indent="0" lvl="0">
              <a:lnSpc>
                <a:spcPts val="8400"/>
              </a:lnSpc>
              <a:spcBef>
                <a:spcPct val="0"/>
              </a:spcBef>
            </a:pPr>
            <a:r>
              <a:rPr lang="en-US" sz="7000" spc="-70">
                <a:solidFill>
                  <a:srgbClr val="000000"/>
                </a:solidFill>
                <a:latin typeface="Hammersmith One"/>
              </a:rPr>
              <a:t>Tasks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sp>
        <p:nvSpPr>
          <p:cNvPr name="TextBox 3" id="3"/>
          <p:cNvSpPr txBox="true"/>
          <p:nvPr/>
        </p:nvSpPr>
        <p:spPr>
          <a:xfrm rot="0">
            <a:off x="3122640" y="514860"/>
            <a:ext cx="12042720"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000000"/>
                </a:solidFill>
                <a:latin typeface="Hammersmith One"/>
              </a:rPr>
              <a:t>Overview of our</a:t>
            </a:r>
          </a:p>
        </p:txBody>
      </p:sp>
      <p:sp>
        <p:nvSpPr>
          <p:cNvPr name="TextBox 4" id="4"/>
          <p:cNvSpPr txBox="true"/>
          <p:nvPr/>
        </p:nvSpPr>
        <p:spPr>
          <a:xfrm rot="0">
            <a:off x="3122640" y="1257810"/>
            <a:ext cx="12042720" cy="10477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000000"/>
                </a:solidFill>
                <a:latin typeface="Hammersmith One"/>
              </a:rPr>
              <a:t>Project</a:t>
            </a:r>
          </a:p>
        </p:txBody>
      </p:sp>
      <p:grpSp>
        <p:nvGrpSpPr>
          <p:cNvPr name="Group 5" id="5"/>
          <p:cNvGrpSpPr/>
          <p:nvPr/>
        </p:nvGrpSpPr>
        <p:grpSpPr>
          <a:xfrm rot="0">
            <a:off x="5507468" y="2706796"/>
            <a:ext cx="10865738" cy="494488"/>
            <a:chOff x="0" y="0"/>
            <a:chExt cx="14487651" cy="659317"/>
          </a:xfrm>
        </p:grpSpPr>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80" y="-280"/>
              <a:ext cx="659317" cy="659877"/>
            </a:xfrm>
            <a:prstGeom prst="rect">
              <a:avLst/>
            </a:prstGeom>
          </p:spPr>
        </p:pic>
        <p:sp>
          <p:nvSpPr>
            <p:cNvPr name="TextBox 7" id="7"/>
            <p:cNvSpPr txBox="true"/>
            <p:nvPr/>
          </p:nvSpPr>
          <p:spPr>
            <a:xfrm rot="0">
              <a:off x="1354596" y="-47625"/>
              <a:ext cx="13133055" cy="545795"/>
            </a:xfrm>
            <a:prstGeom prst="rect">
              <a:avLst/>
            </a:prstGeom>
          </p:spPr>
          <p:txBody>
            <a:bodyPr anchor="t" rtlCol="false" tIns="0" lIns="0" bIns="0" rIns="0">
              <a:spAutoFit/>
            </a:bodyPr>
            <a:lstStyle/>
            <a:p>
              <a:pPr>
                <a:lnSpc>
                  <a:spcPts val="3468"/>
                </a:lnSpc>
              </a:pPr>
              <a:r>
                <a:rPr lang="en-US" sz="2477">
                  <a:solidFill>
                    <a:srgbClr val="000000"/>
                  </a:solidFill>
                  <a:latin typeface="Clear Sans Regular"/>
                </a:rPr>
                <a:t>Raspberry Pi Connections</a:t>
              </a:r>
            </a:p>
          </p:txBody>
        </p:sp>
      </p:grpSp>
      <p:grpSp>
        <p:nvGrpSpPr>
          <p:cNvPr name="Group 8" id="8"/>
          <p:cNvGrpSpPr/>
          <p:nvPr/>
        </p:nvGrpSpPr>
        <p:grpSpPr>
          <a:xfrm rot="0">
            <a:off x="5507468" y="3627320"/>
            <a:ext cx="10865738" cy="494488"/>
            <a:chOff x="0" y="0"/>
            <a:chExt cx="14487651" cy="659317"/>
          </a:xfrm>
        </p:grpSpPr>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80" y="-280"/>
              <a:ext cx="659317" cy="659877"/>
            </a:xfrm>
            <a:prstGeom prst="rect">
              <a:avLst/>
            </a:prstGeom>
          </p:spPr>
        </p:pic>
        <p:sp>
          <p:nvSpPr>
            <p:cNvPr name="TextBox 10" id="10"/>
            <p:cNvSpPr txBox="true"/>
            <p:nvPr/>
          </p:nvSpPr>
          <p:spPr>
            <a:xfrm rot="0">
              <a:off x="1354596" y="-47625"/>
              <a:ext cx="13133055" cy="545795"/>
            </a:xfrm>
            <a:prstGeom prst="rect">
              <a:avLst/>
            </a:prstGeom>
          </p:spPr>
          <p:txBody>
            <a:bodyPr anchor="t" rtlCol="false" tIns="0" lIns="0" bIns="0" rIns="0">
              <a:spAutoFit/>
            </a:bodyPr>
            <a:lstStyle/>
            <a:p>
              <a:pPr>
                <a:lnSpc>
                  <a:spcPts val="3468"/>
                </a:lnSpc>
              </a:pPr>
              <a:r>
                <a:rPr lang="en-US" sz="2477">
                  <a:solidFill>
                    <a:srgbClr val="000000"/>
                  </a:solidFill>
                  <a:latin typeface="Clear Sans Regular"/>
                </a:rPr>
                <a:t>Arduino Board Connections</a:t>
              </a:r>
            </a:p>
          </p:txBody>
        </p:sp>
      </p:grpSp>
      <p:grpSp>
        <p:nvGrpSpPr>
          <p:cNvPr name="Group 11" id="11"/>
          <p:cNvGrpSpPr/>
          <p:nvPr/>
        </p:nvGrpSpPr>
        <p:grpSpPr>
          <a:xfrm rot="0">
            <a:off x="5507468" y="4546562"/>
            <a:ext cx="10865738" cy="494488"/>
            <a:chOff x="0" y="0"/>
            <a:chExt cx="14487651" cy="659317"/>
          </a:xfrm>
        </p:grpSpPr>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80" y="-280"/>
              <a:ext cx="659317" cy="659877"/>
            </a:xfrm>
            <a:prstGeom prst="rect">
              <a:avLst/>
            </a:prstGeom>
          </p:spPr>
        </p:pic>
        <p:sp>
          <p:nvSpPr>
            <p:cNvPr name="TextBox 13" id="13"/>
            <p:cNvSpPr txBox="true"/>
            <p:nvPr/>
          </p:nvSpPr>
          <p:spPr>
            <a:xfrm rot="0">
              <a:off x="1354596" y="-47625"/>
              <a:ext cx="13133055" cy="545795"/>
            </a:xfrm>
            <a:prstGeom prst="rect">
              <a:avLst/>
            </a:prstGeom>
          </p:spPr>
          <p:txBody>
            <a:bodyPr anchor="t" rtlCol="false" tIns="0" lIns="0" bIns="0" rIns="0">
              <a:spAutoFit/>
            </a:bodyPr>
            <a:lstStyle/>
            <a:p>
              <a:pPr>
                <a:lnSpc>
                  <a:spcPts val="3468"/>
                </a:lnSpc>
              </a:pPr>
              <a:r>
                <a:rPr lang="en-US" sz="2477">
                  <a:solidFill>
                    <a:srgbClr val="000000"/>
                  </a:solidFill>
                  <a:latin typeface="Clear Sans Regular"/>
                </a:rPr>
                <a:t>LDR Sensor and its Conncetions</a:t>
              </a:r>
            </a:p>
          </p:txBody>
        </p:sp>
      </p:grpSp>
      <p:grpSp>
        <p:nvGrpSpPr>
          <p:cNvPr name="Group 14" id="14"/>
          <p:cNvGrpSpPr/>
          <p:nvPr/>
        </p:nvGrpSpPr>
        <p:grpSpPr>
          <a:xfrm rot="0">
            <a:off x="5507468" y="5465805"/>
            <a:ext cx="10865738" cy="494488"/>
            <a:chOff x="0" y="0"/>
            <a:chExt cx="14487651" cy="659317"/>
          </a:xfrm>
        </p:grpSpPr>
        <p:pic>
          <p:nvPicPr>
            <p:cNvPr name="Picture 15" id="1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80" y="-280"/>
              <a:ext cx="659317" cy="659877"/>
            </a:xfrm>
            <a:prstGeom prst="rect">
              <a:avLst/>
            </a:prstGeom>
          </p:spPr>
        </p:pic>
        <p:sp>
          <p:nvSpPr>
            <p:cNvPr name="TextBox 16" id="16"/>
            <p:cNvSpPr txBox="true"/>
            <p:nvPr/>
          </p:nvSpPr>
          <p:spPr>
            <a:xfrm rot="0">
              <a:off x="1354596" y="-47625"/>
              <a:ext cx="13133055" cy="545795"/>
            </a:xfrm>
            <a:prstGeom prst="rect">
              <a:avLst/>
            </a:prstGeom>
          </p:spPr>
          <p:txBody>
            <a:bodyPr anchor="t" rtlCol="false" tIns="0" lIns="0" bIns="0" rIns="0">
              <a:spAutoFit/>
            </a:bodyPr>
            <a:lstStyle/>
            <a:p>
              <a:pPr>
                <a:lnSpc>
                  <a:spcPts val="3468"/>
                </a:lnSpc>
              </a:pPr>
              <a:r>
                <a:rPr lang="en-US" sz="2477">
                  <a:solidFill>
                    <a:srgbClr val="000000"/>
                  </a:solidFill>
                  <a:latin typeface="Clear Sans Regular"/>
                </a:rPr>
                <a:t>pH Sensor and its Conncetions</a:t>
              </a:r>
            </a:p>
          </p:txBody>
        </p:sp>
      </p:grpSp>
      <p:grpSp>
        <p:nvGrpSpPr>
          <p:cNvPr name="Group 17" id="17"/>
          <p:cNvGrpSpPr/>
          <p:nvPr/>
        </p:nvGrpSpPr>
        <p:grpSpPr>
          <a:xfrm rot="0">
            <a:off x="5507468" y="6385048"/>
            <a:ext cx="10865738" cy="494488"/>
            <a:chOff x="0" y="0"/>
            <a:chExt cx="14487651" cy="659317"/>
          </a:xfrm>
        </p:grpSpPr>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80" y="-280"/>
              <a:ext cx="659317" cy="659877"/>
            </a:xfrm>
            <a:prstGeom prst="rect">
              <a:avLst/>
            </a:prstGeom>
          </p:spPr>
        </p:pic>
        <p:sp>
          <p:nvSpPr>
            <p:cNvPr name="TextBox 19" id="19"/>
            <p:cNvSpPr txBox="true"/>
            <p:nvPr/>
          </p:nvSpPr>
          <p:spPr>
            <a:xfrm rot="0">
              <a:off x="1354596" y="-47625"/>
              <a:ext cx="13133055" cy="545795"/>
            </a:xfrm>
            <a:prstGeom prst="rect">
              <a:avLst/>
            </a:prstGeom>
          </p:spPr>
          <p:txBody>
            <a:bodyPr anchor="t" rtlCol="false" tIns="0" lIns="0" bIns="0" rIns="0">
              <a:spAutoFit/>
            </a:bodyPr>
            <a:lstStyle/>
            <a:p>
              <a:pPr>
                <a:lnSpc>
                  <a:spcPts val="3468"/>
                </a:lnSpc>
              </a:pPr>
              <a:r>
                <a:rPr lang="en-US" sz="2477">
                  <a:solidFill>
                    <a:srgbClr val="000000"/>
                  </a:solidFill>
                  <a:latin typeface="Clear Sans Regular"/>
                </a:rPr>
                <a:t>Arduino to Raspberry Pi Board Conncetion</a:t>
              </a:r>
            </a:p>
          </p:txBody>
        </p:sp>
      </p:grpSp>
      <p:grpSp>
        <p:nvGrpSpPr>
          <p:cNvPr name="Group 20" id="20"/>
          <p:cNvGrpSpPr/>
          <p:nvPr/>
        </p:nvGrpSpPr>
        <p:grpSpPr>
          <a:xfrm rot="0">
            <a:off x="5507468" y="7304290"/>
            <a:ext cx="10865738" cy="494488"/>
            <a:chOff x="0" y="0"/>
            <a:chExt cx="14487651" cy="659317"/>
          </a:xfrm>
        </p:grpSpPr>
        <p:pic>
          <p:nvPicPr>
            <p:cNvPr name="Picture 21" id="2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80" y="-280"/>
              <a:ext cx="659317" cy="659877"/>
            </a:xfrm>
            <a:prstGeom prst="rect">
              <a:avLst/>
            </a:prstGeom>
          </p:spPr>
        </p:pic>
        <p:sp>
          <p:nvSpPr>
            <p:cNvPr name="TextBox 22" id="22"/>
            <p:cNvSpPr txBox="true"/>
            <p:nvPr/>
          </p:nvSpPr>
          <p:spPr>
            <a:xfrm rot="0">
              <a:off x="1354596" y="-47625"/>
              <a:ext cx="13133055" cy="545795"/>
            </a:xfrm>
            <a:prstGeom prst="rect">
              <a:avLst/>
            </a:prstGeom>
          </p:spPr>
          <p:txBody>
            <a:bodyPr anchor="t" rtlCol="false" tIns="0" lIns="0" bIns="0" rIns="0">
              <a:spAutoFit/>
            </a:bodyPr>
            <a:lstStyle/>
            <a:p>
              <a:pPr>
                <a:lnSpc>
                  <a:spcPts val="3468"/>
                </a:lnSpc>
              </a:pPr>
              <a:r>
                <a:rPr lang="en-US" sz="2477">
                  <a:solidFill>
                    <a:srgbClr val="000000"/>
                  </a:solidFill>
                  <a:latin typeface="Clear Sans Regular"/>
                </a:rPr>
                <a:t>Communication through Socket Programming</a:t>
              </a:r>
            </a:p>
          </p:txBody>
        </p:sp>
      </p:grpSp>
      <p:grpSp>
        <p:nvGrpSpPr>
          <p:cNvPr name="Group 23" id="23"/>
          <p:cNvGrpSpPr/>
          <p:nvPr/>
        </p:nvGrpSpPr>
        <p:grpSpPr>
          <a:xfrm rot="0">
            <a:off x="5507468" y="8223533"/>
            <a:ext cx="10865738" cy="494488"/>
            <a:chOff x="0" y="0"/>
            <a:chExt cx="14487651" cy="659317"/>
          </a:xfrm>
        </p:grpSpPr>
        <p:pic>
          <p:nvPicPr>
            <p:cNvPr name="Picture 24" id="2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80" y="-280"/>
              <a:ext cx="659317" cy="659877"/>
            </a:xfrm>
            <a:prstGeom prst="rect">
              <a:avLst/>
            </a:prstGeom>
          </p:spPr>
        </p:pic>
        <p:sp>
          <p:nvSpPr>
            <p:cNvPr name="TextBox 25" id="25"/>
            <p:cNvSpPr txBox="true"/>
            <p:nvPr/>
          </p:nvSpPr>
          <p:spPr>
            <a:xfrm rot="0">
              <a:off x="1354596" y="-47625"/>
              <a:ext cx="13133055" cy="545795"/>
            </a:xfrm>
            <a:prstGeom prst="rect">
              <a:avLst/>
            </a:prstGeom>
          </p:spPr>
          <p:txBody>
            <a:bodyPr anchor="t" rtlCol="false" tIns="0" lIns="0" bIns="0" rIns="0">
              <a:spAutoFit/>
            </a:bodyPr>
            <a:lstStyle/>
            <a:p>
              <a:pPr>
                <a:lnSpc>
                  <a:spcPts val="3468"/>
                </a:lnSpc>
              </a:pPr>
              <a:r>
                <a:rPr lang="en-US" sz="2477">
                  <a:solidFill>
                    <a:srgbClr val="000000"/>
                  </a:solidFill>
                  <a:latin typeface="Clear Sans Regular"/>
                </a:rPr>
                <a:t>Requesting and receiving data through Webpage</a:t>
              </a:r>
            </a:p>
          </p:txBody>
        </p:sp>
      </p:grpSp>
      <p:grpSp>
        <p:nvGrpSpPr>
          <p:cNvPr name="Group 26" id="26"/>
          <p:cNvGrpSpPr/>
          <p:nvPr/>
        </p:nvGrpSpPr>
        <p:grpSpPr>
          <a:xfrm rot="0">
            <a:off x="5507468" y="9142775"/>
            <a:ext cx="10865738" cy="494488"/>
            <a:chOff x="0" y="0"/>
            <a:chExt cx="14487651" cy="659317"/>
          </a:xfrm>
        </p:grpSpPr>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80" y="-280"/>
              <a:ext cx="659317" cy="659877"/>
            </a:xfrm>
            <a:prstGeom prst="rect">
              <a:avLst/>
            </a:prstGeom>
          </p:spPr>
        </p:pic>
        <p:sp>
          <p:nvSpPr>
            <p:cNvPr name="TextBox 28" id="28"/>
            <p:cNvSpPr txBox="true"/>
            <p:nvPr/>
          </p:nvSpPr>
          <p:spPr>
            <a:xfrm rot="0">
              <a:off x="1354596" y="-47625"/>
              <a:ext cx="13133055" cy="545795"/>
            </a:xfrm>
            <a:prstGeom prst="rect">
              <a:avLst/>
            </a:prstGeom>
          </p:spPr>
          <p:txBody>
            <a:bodyPr anchor="t" rtlCol="false" tIns="0" lIns="0" bIns="0" rIns="0">
              <a:spAutoFit/>
            </a:bodyPr>
            <a:lstStyle/>
            <a:p>
              <a:pPr>
                <a:lnSpc>
                  <a:spcPts val="3468"/>
                </a:lnSpc>
              </a:pPr>
              <a:r>
                <a:rPr lang="en-US" sz="2477">
                  <a:solidFill>
                    <a:srgbClr val="000000"/>
                  </a:solidFill>
                  <a:latin typeface="Clear Sans Regular"/>
                </a:rPr>
                <a:t>Encryption and Decryption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650066" y="2305560"/>
            <a:ext cx="9744035" cy="7535387"/>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1627577" y="2305560"/>
            <a:ext cx="5631723" cy="7504795"/>
          </a:xfrm>
          <a:prstGeom prst="rect">
            <a:avLst/>
          </a:prstGeom>
        </p:spPr>
      </p:pic>
      <p:sp>
        <p:nvSpPr>
          <p:cNvPr name="TextBox 5" id="5"/>
          <p:cNvSpPr txBox="true"/>
          <p:nvPr/>
        </p:nvSpPr>
        <p:spPr>
          <a:xfrm rot="0">
            <a:off x="3122640" y="514860"/>
            <a:ext cx="12042720"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000000"/>
                </a:solidFill>
                <a:latin typeface="Hammersmith One"/>
              </a:rPr>
              <a:t>Components connected to</a:t>
            </a:r>
          </a:p>
        </p:txBody>
      </p:sp>
      <p:sp>
        <p:nvSpPr>
          <p:cNvPr name="TextBox 6" id="6"/>
          <p:cNvSpPr txBox="true"/>
          <p:nvPr/>
        </p:nvSpPr>
        <p:spPr>
          <a:xfrm rot="0">
            <a:off x="3122640" y="1257810"/>
            <a:ext cx="12042720" cy="10477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000000"/>
                </a:solidFill>
                <a:latin typeface="Hammersmith One"/>
              </a:rPr>
              <a:t>Raspberry Pi Board</a:t>
            </a:r>
          </a:p>
        </p:txBody>
      </p:sp>
      <p:sp>
        <p:nvSpPr>
          <p:cNvPr name="TextBox 7" id="7"/>
          <p:cNvSpPr txBox="true"/>
          <p:nvPr/>
        </p:nvSpPr>
        <p:spPr>
          <a:xfrm rot="0">
            <a:off x="4503612" y="3150334"/>
            <a:ext cx="1576864" cy="349249"/>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Raspberry Pi</a:t>
            </a:r>
          </a:p>
        </p:txBody>
      </p:sp>
      <p:sp>
        <p:nvSpPr>
          <p:cNvPr name="TextBox 8" id="8"/>
          <p:cNvSpPr txBox="true"/>
          <p:nvPr/>
        </p:nvSpPr>
        <p:spPr>
          <a:xfrm rot="0">
            <a:off x="6080476" y="7997497"/>
            <a:ext cx="2025610" cy="701674"/>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LED connection </a:t>
            </a:r>
          </a:p>
          <a:p>
            <a:pPr algn="ctr">
              <a:lnSpc>
                <a:spcPts val="2800"/>
              </a:lnSpc>
            </a:pPr>
            <a:r>
              <a:rPr lang="en-US" sz="2000">
                <a:solidFill>
                  <a:srgbClr val="FFFFFF"/>
                </a:solidFill>
                <a:latin typeface="Canva Sans Bold"/>
              </a:rPr>
              <a:t>on Bread Board</a:t>
            </a:r>
          </a:p>
        </p:txBody>
      </p:sp>
      <p:sp>
        <p:nvSpPr>
          <p:cNvPr name="TextBox 9" id="9"/>
          <p:cNvSpPr txBox="true"/>
          <p:nvPr/>
        </p:nvSpPr>
        <p:spPr>
          <a:xfrm rot="0">
            <a:off x="1815034" y="5698604"/>
            <a:ext cx="3036689" cy="701674"/>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USB connecting Arduino</a:t>
            </a:r>
          </a:p>
          <a:p>
            <a:pPr algn="ctr">
              <a:lnSpc>
                <a:spcPts val="2800"/>
              </a:lnSpc>
            </a:pPr>
            <a:r>
              <a:rPr lang="en-US" sz="2000">
                <a:solidFill>
                  <a:srgbClr val="FFFFFF"/>
                </a:solidFill>
                <a:latin typeface="Canva Sans Bold"/>
              </a:rPr>
              <a:t>to Raspberry Pi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99605" y="3065007"/>
            <a:ext cx="16288790" cy="5952195"/>
          </a:xfrm>
          <a:prstGeom prst="rect">
            <a:avLst/>
          </a:prstGeom>
        </p:spPr>
      </p:pic>
      <p:sp>
        <p:nvSpPr>
          <p:cNvPr name="TextBox 4" id="4"/>
          <p:cNvSpPr txBox="true"/>
          <p:nvPr/>
        </p:nvSpPr>
        <p:spPr>
          <a:xfrm rot="0">
            <a:off x="3122640" y="514860"/>
            <a:ext cx="12042720" cy="733425"/>
          </a:xfrm>
          <a:prstGeom prst="rect">
            <a:avLst/>
          </a:prstGeom>
        </p:spPr>
        <p:txBody>
          <a:bodyPr anchor="t" rtlCol="false" tIns="0" lIns="0" bIns="0" rIns="0">
            <a:spAutoFit/>
          </a:bodyPr>
          <a:lstStyle/>
          <a:p>
            <a:pPr algn="ctr" marL="0" indent="0" lvl="0">
              <a:lnSpc>
                <a:spcPts val="5880"/>
              </a:lnSpc>
              <a:spcBef>
                <a:spcPct val="0"/>
              </a:spcBef>
            </a:pPr>
            <a:r>
              <a:rPr lang="en-US" sz="4900">
                <a:solidFill>
                  <a:srgbClr val="000000"/>
                </a:solidFill>
                <a:latin typeface="Hammersmith One"/>
              </a:rPr>
              <a:t>Components connected to</a:t>
            </a:r>
          </a:p>
        </p:txBody>
      </p:sp>
      <p:sp>
        <p:nvSpPr>
          <p:cNvPr name="TextBox 5" id="5"/>
          <p:cNvSpPr txBox="true"/>
          <p:nvPr/>
        </p:nvSpPr>
        <p:spPr>
          <a:xfrm rot="0">
            <a:off x="3122640" y="1257810"/>
            <a:ext cx="12042720" cy="1047750"/>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000000"/>
                </a:solidFill>
                <a:latin typeface="Hammersmith One"/>
              </a:rPr>
              <a:t>Arduino Board</a:t>
            </a:r>
          </a:p>
        </p:txBody>
      </p:sp>
      <p:sp>
        <p:nvSpPr>
          <p:cNvPr name="TextBox 6" id="6"/>
          <p:cNvSpPr txBox="true"/>
          <p:nvPr/>
        </p:nvSpPr>
        <p:spPr>
          <a:xfrm rot="0">
            <a:off x="4375980" y="3895462"/>
            <a:ext cx="1849517" cy="349249"/>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Solenoid Valve</a:t>
            </a:r>
          </a:p>
        </p:txBody>
      </p:sp>
      <p:sp>
        <p:nvSpPr>
          <p:cNvPr name="TextBox 7" id="7"/>
          <p:cNvSpPr txBox="true"/>
          <p:nvPr/>
        </p:nvSpPr>
        <p:spPr>
          <a:xfrm rot="0">
            <a:off x="3718883" y="8144273"/>
            <a:ext cx="937022" cy="349249"/>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Battery</a:t>
            </a:r>
          </a:p>
        </p:txBody>
      </p:sp>
      <p:sp>
        <p:nvSpPr>
          <p:cNvPr name="TextBox 8" id="8"/>
          <p:cNvSpPr txBox="true"/>
          <p:nvPr/>
        </p:nvSpPr>
        <p:spPr>
          <a:xfrm rot="0">
            <a:off x="8989761" y="5256970"/>
            <a:ext cx="687943" cy="349249"/>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Relay</a:t>
            </a:r>
          </a:p>
        </p:txBody>
      </p:sp>
      <p:sp>
        <p:nvSpPr>
          <p:cNvPr name="TextBox 9" id="9"/>
          <p:cNvSpPr txBox="true"/>
          <p:nvPr/>
        </p:nvSpPr>
        <p:spPr>
          <a:xfrm rot="0">
            <a:off x="11955353" y="7641683"/>
            <a:ext cx="999053" cy="349249"/>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Arduino</a:t>
            </a:r>
          </a:p>
        </p:txBody>
      </p:sp>
      <p:sp>
        <p:nvSpPr>
          <p:cNvPr name="TextBox 10" id="10"/>
          <p:cNvSpPr txBox="true"/>
          <p:nvPr/>
        </p:nvSpPr>
        <p:spPr>
          <a:xfrm rot="0">
            <a:off x="14889562" y="6252176"/>
            <a:ext cx="1280874" cy="349249"/>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pH Sensor</a:t>
            </a:r>
          </a:p>
        </p:txBody>
      </p:sp>
      <p:sp>
        <p:nvSpPr>
          <p:cNvPr name="TextBox 11" id="11"/>
          <p:cNvSpPr txBox="true"/>
          <p:nvPr/>
        </p:nvSpPr>
        <p:spPr>
          <a:xfrm rot="0">
            <a:off x="13133747" y="3719250"/>
            <a:ext cx="3036689" cy="701674"/>
          </a:xfrm>
          <a:prstGeom prst="rect">
            <a:avLst/>
          </a:prstGeom>
        </p:spPr>
        <p:txBody>
          <a:bodyPr anchor="t" rtlCol="false" tIns="0" lIns="0" bIns="0" rIns="0">
            <a:spAutoFit/>
          </a:bodyPr>
          <a:lstStyle/>
          <a:p>
            <a:pPr algn="ctr">
              <a:lnSpc>
                <a:spcPts val="2800"/>
              </a:lnSpc>
            </a:pPr>
            <a:r>
              <a:rPr lang="en-US" sz="2000">
                <a:solidFill>
                  <a:srgbClr val="FFFFFF"/>
                </a:solidFill>
                <a:latin typeface="Canva Sans Bold"/>
              </a:rPr>
              <a:t>USB connecting Arduino</a:t>
            </a:r>
          </a:p>
          <a:p>
            <a:pPr algn="ctr">
              <a:lnSpc>
                <a:spcPts val="2800"/>
              </a:lnSpc>
            </a:pPr>
            <a:r>
              <a:rPr lang="en-US" sz="2000">
                <a:solidFill>
                  <a:srgbClr val="FFFFFF"/>
                </a:solidFill>
                <a:latin typeface="Canva Sans Bold"/>
              </a:rPr>
              <a:t>to Raspberry Pi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DAFR8cqy3CQ</dc:identifier>
  <dcterms:modified xsi:type="dcterms:W3CDTF">2011-08-01T06:04:30Z</dcterms:modified>
  <cp:revision>1</cp:revision>
  <dc:title>IoTians - Project Presentation</dc:title>
</cp:coreProperties>
</file>